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57" r:id="rId11"/>
    <p:sldId id="265" r:id="rId12"/>
    <p:sldId id="266" r:id="rId13"/>
    <p:sldId id="268" r:id="rId14"/>
    <p:sldId id="267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F7736-6C33-4F06-B555-FCB9B381530C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6BE69-6D3F-473D-84A6-3A9898D2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6A857C-A420-42FA-9A90-CE9D3E71A9A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EA2B7-7995-44F6-98AF-846E7F21E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hyperlink" Target="http://images.google.com/imgres?imgurl=http://podcast.njit.edu/webcam.jpg&amp;imgrefurl=http://podcast.njit.edu/video_hard.php&amp;usg=__1BA9ItZg6gp2MNXF_MrNo3HdAOA=&amp;h=532&amp;w=600&amp;sz=21&amp;hl=en&amp;start=12&amp;itbs=1&amp;tbnid=lYAN8N80adMvlM:&amp;tbnh=120&amp;tbnw=135&amp;prev=/images?q=webcam&amp;hl=en&amp;safe=active&amp;gbv=2&amp;tbs=isch: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Keyboarding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Basics</a:t>
            </a:r>
            <a:endParaRPr lang="en-US" dirty="0"/>
          </a:p>
        </p:txBody>
      </p:sp>
      <p:pic>
        <p:nvPicPr>
          <p:cNvPr id="2662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276600"/>
            <a:ext cx="2542822" cy="2510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Personal Computer (microcomputer)</a:t>
            </a:r>
          </a:p>
          <a:p>
            <a:pPr lvl="1"/>
            <a:r>
              <a:rPr lang="en-US" dirty="0" smtClean="0"/>
              <a:t>Designed to meet the needs of an individual</a:t>
            </a:r>
          </a:p>
          <a:p>
            <a:pPr lvl="1"/>
            <a:r>
              <a:rPr lang="en-US" dirty="0" smtClean="0"/>
              <a:t>Provides access to applications such as</a:t>
            </a:r>
          </a:p>
          <a:p>
            <a:pPr lvl="2"/>
            <a:r>
              <a:rPr lang="en-US" dirty="0" smtClean="0"/>
              <a:t>Word processing</a:t>
            </a:r>
          </a:p>
          <a:p>
            <a:pPr lvl="2"/>
            <a:r>
              <a:rPr lang="en-US" dirty="0" smtClean="0"/>
              <a:t>Photo editing</a:t>
            </a:r>
          </a:p>
          <a:p>
            <a:pPr lvl="2"/>
            <a:r>
              <a:rPr lang="en-US" dirty="0" smtClean="0"/>
              <a:t>E-mail</a:t>
            </a:r>
          </a:p>
          <a:p>
            <a:pPr lvl="2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Has peripherals (keyboard, mouse, etc.) that are plugged into it</a:t>
            </a:r>
            <a:endParaRPr lang="en-US" dirty="0"/>
          </a:p>
        </p:txBody>
      </p:sp>
      <p:pic>
        <p:nvPicPr>
          <p:cNvPr id="13314" name="Picture 2" descr="Row of desktop compu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14600"/>
            <a:ext cx="2381250" cy="1428750"/>
          </a:xfrm>
          <a:prstGeom prst="rect">
            <a:avLst/>
          </a:prstGeom>
          <a:noFill/>
        </p:spPr>
      </p:pic>
      <p:pic>
        <p:nvPicPr>
          <p:cNvPr id="13316" name="Picture 4" descr="Apple iP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800600"/>
            <a:ext cx="2381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Laptop</a:t>
            </a:r>
          </a:p>
          <a:p>
            <a:pPr lvl="1"/>
            <a:r>
              <a:rPr lang="en-US" dirty="0" smtClean="0"/>
              <a:t>Portable, compact computer</a:t>
            </a:r>
          </a:p>
          <a:p>
            <a:pPr lvl="1"/>
            <a:r>
              <a:rPr lang="en-US" dirty="0" smtClean="0"/>
              <a:t>All components are in one compact unit</a:t>
            </a:r>
          </a:p>
          <a:p>
            <a:pPr lvl="1"/>
            <a:r>
              <a:rPr lang="en-US" dirty="0" smtClean="0"/>
              <a:t>Often more expensive than a comparable desktop</a:t>
            </a:r>
          </a:p>
          <a:p>
            <a:pPr lvl="1"/>
            <a:r>
              <a:rPr lang="en-US" dirty="0" smtClean="0"/>
              <a:t>Sometimes called a notebook</a:t>
            </a:r>
            <a:endParaRPr lang="en-US" dirty="0"/>
          </a:p>
        </p:txBody>
      </p:sp>
      <p:pic>
        <p:nvPicPr>
          <p:cNvPr id="5122" name="Picture 2" descr="Apple CEO and co-founder Steve Jobs holds up the new Mac Book Air after he delivered the keynote speech to kick off the 2008 Macworld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10000"/>
            <a:ext cx="2889250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Workstation</a:t>
            </a:r>
          </a:p>
          <a:p>
            <a:pPr lvl="1"/>
            <a:r>
              <a:rPr lang="en-US" dirty="0" smtClean="0"/>
              <a:t>Powerful desktop computer designed for specialized tasks that require a lot of processing speed</a:t>
            </a:r>
          </a:p>
          <a:p>
            <a:pPr lvl="1"/>
            <a:r>
              <a:rPr lang="en-US" dirty="0" smtClean="0"/>
              <a:t>Can look like an ordinary personal computer</a:t>
            </a:r>
          </a:p>
          <a:p>
            <a:pPr lvl="1"/>
            <a:r>
              <a:rPr lang="en-US" dirty="0" smtClean="0"/>
              <a:t>Often used for 3-D graphics or game development</a:t>
            </a:r>
          </a:p>
        </p:txBody>
      </p:sp>
      <p:pic>
        <p:nvPicPr>
          <p:cNvPr id="4098" name="Picture 2" descr="compu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419600"/>
            <a:ext cx="2381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Mainframe</a:t>
            </a:r>
          </a:p>
          <a:p>
            <a:pPr lvl="1"/>
            <a:r>
              <a:rPr lang="en-US" dirty="0" smtClean="0"/>
              <a:t>Large, expensive computer capable of simultaneously processing data for hundred of thousands of users</a:t>
            </a:r>
          </a:p>
          <a:p>
            <a:pPr lvl="1"/>
            <a:r>
              <a:rPr lang="en-US" dirty="0" smtClean="0"/>
              <a:t>Used by large, complex organization such as</a:t>
            </a:r>
          </a:p>
          <a:p>
            <a:pPr lvl="2"/>
            <a:r>
              <a:rPr lang="en-US" dirty="0" smtClean="0"/>
              <a:t>Universities</a:t>
            </a:r>
          </a:p>
          <a:p>
            <a:pPr lvl="2"/>
            <a:r>
              <a:rPr lang="en-US" dirty="0" smtClean="0"/>
              <a:t>Banks</a:t>
            </a:r>
          </a:p>
          <a:p>
            <a:pPr lvl="2"/>
            <a:r>
              <a:rPr lang="en-US" dirty="0" smtClean="0"/>
              <a:t>Airlines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Supercompu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57600"/>
            <a:ext cx="2381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Supercomputer</a:t>
            </a:r>
          </a:p>
          <a:p>
            <a:pPr lvl="1"/>
            <a:r>
              <a:rPr lang="en-US" dirty="0" smtClean="0"/>
              <a:t>A very fast, very powerful computer</a:t>
            </a:r>
          </a:p>
          <a:p>
            <a:pPr lvl="1"/>
            <a:r>
              <a:rPr lang="en-US" dirty="0" smtClean="0"/>
              <a:t>Used for scientific and engineering work</a:t>
            </a:r>
          </a:p>
          <a:p>
            <a:pPr lvl="1"/>
            <a:r>
              <a:rPr lang="en-US" dirty="0" smtClean="0"/>
              <a:t>Huge storage capacity</a:t>
            </a:r>
          </a:p>
          <a:p>
            <a:pPr lvl="1"/>
            <a:r>
              <a:rPr lang="en-US" dirty="0" smtClean="0"/>
              <a:t>Very fast input and output capabilities</a:t>
            </a:r>
            <a:endParaRPr lang="en-US" dirty="0"/>
          </a:p>
        </p:txBody>
      </p:sp>
      <p:pic>
        <p:nvPicPr>
          <p:cNvPr id="3074" name="Picture 2" descr="An employee of the Korea Institute of Science and Technology Information checks the supercomputers at the research institut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038600"/>
            <a:ext cx="2381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A computer that provides services to other computers over a network. </a:t>
            </a:r>
          </a:p>
          <a:p>
            <a:pPr lvl="1"/>
            <a:r>
              <a:rPr lang="en-US" dirty="0" smtClean="0"/>
              <a:t>Servers usually have powerful processors, lots of memory, and large hard drives.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7650" name="Picture 2" descr="http://www.radmin.com/images/artworks/radmin_activation_server_oper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505200"/>
            <a:ext cx="2287780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A peripheral device that provides data to a computer </a:t>
            </a:r>
          </a:p>
          <a:p>
            <a:pPr lvl="1"/>
            <a:r>
              <a:rPr lang="en-US" dirty="0" smtClean="0"/>
              <a:t>Keyboard</a:t>
            </a:r>
          </a:p>
          <a:p>
            <a:pPr lvl="1"/>
            <a:r>
              <a:rPr lang="en-US" dirty="0" smtClean="0"/>
              <a:t>Mouse</a:t>
            </a:r>
          </a:p>
          <a:p>
            <a:pPr lvl="1"/>
            <a:r>
              <a:rPr lang="en-US" dirty="0" smtClean="0"/>
              <a:t>Camera/Webcam</a:t>
            </a:r>
          </a:p>
          <a:p>
            <a:pPr lvl="1"/>
            <a:r>
              <a:rPr lang="en-US" dirty="0" smtClean="0"/>
              <a:t>Scanner</a:t>
            </a:r>
          </a:p>
          <a:p>
            <a:pPr lvl="1"/>
            <a:r>
              <a:rPr lang="en-US" dirty="0" smtClean="0"/>
              <a:t>Microphone</a:t>
            </a:r>
            <a:endParaRPr lang="en-US" dirty="0"/>
          </a:p>
        </p:txBody>
      </p:sp>
      <p:pic>
        <p:nvPicPr>
          <p:cNvPr id="31746" name="Picture 2" descr="http://www.techwarelabs.com/reviews/peripherals/Vidabox-Wireless-Keyboard/images/keybo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133600"/>
            <a:ext cx="2392326" cy="1371600"/>
          </a:xfrm>
          <a:prstGeom prst="rect">
            <a:avLst/>
          </a:prstGeom>
          <a:noFill/>
        </p:spPr>
      </p:pic>
      <p:pic>
        <p:nvPicPr>
          <p:cNvPr id="31748" name="Picture 4" descr="http://www.itnewsafrica.com/wp-content/uploads/m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743200"/>
            <a:ext cx="1371600" cy="1371600"/>
          </a:xfrm>
          <a:prstGeom prst="rect">
            <a:avLst/>
          </a:prstGeom>
          <a:noFill/>
        </p:spPr>
      </p:pic>
      <p:sp>
        <p:nvSpPr>
          <p:cNvPr id="31750" name="AutoShape 6" descr="data:image/jpg;base64,/9j/4AAQSkZJRgABAQAAAQABAAD/2wCEAAkGBhMRERUUExQUFBQVFB4VEBUUERUVGBcVFhUWFBQXFhQXGyYfGBojGRQUHy8gIycpOCwtFR4yNzAqNSYsLCkBCQoKDgwOFA8PFikcHBwpLSw1KSwsLCkpLjU1KSksKikpNCkpKSwsKSwpKSkpKSkpKSkpLCkpKSwpLCwpKSkpLP/AABEIAHgAhwMBIgACEQEDEQH/xAAcAAEAAgMBAQEAAAAAAAAAAAAABQYCAwQHAQj/xAA4EAABAwEFBQUGBgIDAAAAAAABAAIDEQQFEiFRMUFhcZEGIjKBoRNCYrHB0QczUoLh8BVyFCNT/8QAFwEBAQEBAAAAAAAAAAAAAAAAAAECA//EAB4RAQACAgEFAAAAAAAAAAAAAAABEQIxURIhMkFx/9oADAMBAAIRAxEAPwD3FERAREQERYveAKk0CDJFGy3rXwbNTv8AJQFpliDsD5n4znT2jnGm2pyOFvQBEtbnStG0jqF9bIDsIPI1VPbdEUlME5cXDE3C9j6gZEigzFVi/s49ubZT5s+octVjyd10RU+O+ZLI0meUPaSAwFhrX9Lcy57juAU9dd9NmAq0xuPuOIr6EivBZVJIiICIiAiIgIiICIiDCWUNBJ2BVy97wc6ORwywxuLRxDSR55LqvW2YnYRsb89/2XNGwb89a6IksXy+zYCGufuAaCTTCTuHCnMhVVsNnJtAmgmljndhmaQKNIeX0DwQScTWnaKDCTTOllu+1NhwwyuoR3YXONBIweEA/rAoC3blUZFS7pMIqTQak0UZqEB2cfAx5jja5pOJ7BgfH3XOLiyQYyHygtfV7syKecjet7NhAABklflFE2mJx3nPJrRvccgsZ7Y5+UQDj/6O8DeR9/YMm6ZkLTZ7C2MudUukd45HeJ1Ng+Fo3NGXM5orjhush3tpnCScigIHciadrIQdg1cc3b6DIcc9pLTkpW0SKDtqLC1dn+0HtKMee97p14FWBeV2WUhwXotzW/2sYJ8Qydz181Vd6IiAiIgIiIC1WmXCxx0GXPctq4r2P/XTUgfX6IIJralRtvv8NOGMYyNpr3QfquPtZf7bNG7E7C1orKRtz8LBxP1HFeM3r22ntBIa4xR7mMNDT4njM+g6VWoiIi5Z29ZtVsmlBa4jCdrcIIPMEZqOiZJB+WaUJID42SNzJcfEKgVOwOFNy8ibbSM6mvM7fnVT909sbRFSpMjN7XnFlwO0f3Jb6seCnrF2dvxiDLS0Rk5CVpJjJ2AOrnGedRxVpLw4VBrovJZXR2uEywbvzojtGWeW8fMdFIdi+0zoXiB5rGfyiTXD8NdNFnLGtC/ThRFtYpt5qKqNtrFzVANdR3mrx2fkwvGj20825j0qqNaRQ+as9xW2phG8PA65KquyIiAiIgIiIC5bybWM8CD6rqWMrKgjUIPzT+LN6udJHHXI1ldxJJDemfVUQH+9fo31Kuf4r2EstLCR7pZ+5jnCnqOqpn9HzHzcFrPaQ+gn0HqC49St9nnLXA0LhvDSATUd3Mg78+OxaAPPKmW0jcRxH0XVBI0CtW9QPQ0I5ZrKpfs1fjrLMx52HuzN1aduWo2hWq+rH7C0At8JIeym4OOdORHqqAX4nDQZn+9Oi9GvLv2ayOPiMIB8msouuM9phmXo1x2nHEK6LO2MXP2biIYFI2li4ir22PNSPZmImeMfFXoK/RY2mz5qd7I2DvOfTwig5nb6fNVpakREBERAREQFi94AqSANSuW2XiGZDN2mnNRMz3PNXGug3DkEFG/Fbs6y2NcYvF4mmlBjAo4Dg4AeYXhLoy0lrhQg0cDlQ1zroK9Cv1Y6ytcCCKg7QqH2y/C5loJkjq1/62Cp/e0eL/Yea3v6mnibGV48N/Ogz821qt/suLup+wKn7R+H9rjJAY2Qase0dWP2HyC22TsFa3mhYIxvL3MFPJtSp0zwWhrsu900jYmDN7qD6k8AKk8l6x/ixJNHG0VZCwN6U+zfVbeyXYL2AqwF0jhR0rm0AGjBp8953K83XcTYhx2knaTxWvGK9ptjd1iwNX21CikXCiib0noPkBmTyC5CPdHicGjMk0HMq5XfYxFGGjdtOp3leU26G1vkxjuNBqG7zQ1qTuK9D7MX/wD8iPC/KVo741+JVpOIiICIiAuG8bbh7rfEdp0H3XcoInESTvNUGtsazDVmsaIj6AvoQooEjGu8bGu5tFeq+wxRNNRG0fsHzXxFbHQbY3VvULB9sbrXkCfktSKFsHyudsGEauzPk0fUr4yzgcTvJ2/x5LYiI5pbOFGWixOjeJYu69ufPmpwhapI1WkldN6NnjxDJwye3Q/bRdypjZjZ5RI3wnKQaj7q4RShwDgagioPAoM0REBaJLG07qcslvRBxm7RqfRY/wCM+L0XciDhN2/F6fysDdztR6qRRBFmxP09QsDZ3D3T0UuiJSFIovim1rdZ2n3R0QpEIpN1hbxHIrU+7dD1ChThQre+xPG6vIrUYyNoPREcFus+JpW/spbiQ6J21ubeW8dadVteyoWF0XQ5sxlOQoQNTXhoq0n0REBERAREQEREBERAREQEREBERAREQEREH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547688"/>
            <a:ext cx="1285875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2" name="Picture 8" descr="http://www.catherine-meissner.org/gifs/stills/webca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886200"/>
            <a:ext cx="1373888" cy="1371600"/>
          </a:xfrm>
          <a:prstGeom prst="rect">
            <a:avLst/>
          </a:prstGeom>
          <a:noFill/>
        </p:spPr>
      </p:pic>
      <p:pic>
        <p:nvPicPr>
          <p:cNvPr id="31754" name="Picture 10" descr="http://bp3.blogger.com/_QKVv_GjoOas/R0FbGMAAN6I/AAAAAAAAAFg/zTxExLUNp0s/s1600/scann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4495800"/>
            <a:ext cx="1950521" cy="1371600"/>
          </a:xfrm>
          <a:prstGeom prst="rect">
            <a:avLst/>
          </a:prstGeom>
          <a:noFill/>
        </p:spPr>
      </p:pic>
      <p:pic>
        <p:nvPicPr>
          <p:cNvPr id="31756" name="Picture 12" descr="http://www.the-microphone-guide.com/images/computer-microphon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457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Computer hardware equipment used to communicate the results of data processing carried out by an computer</a:t>
            </a:r>
          </a:p>
          <a:p>
            <a:pPr lvl="1"/>
            <a:r>
              <a:rPr lang="en-US" dirty="0" smtClean="0"/>
              <a:t>Speakers</a:t>
            </a:r>
          </a:p>
          <a:p>
            <a:pPr lvl="1"/>
            <a:r>
              <a:rPr lang="en-US" dirty="0" smtClean="0"/>
              <a:t>Headphone</a:t>
            </a:r>
          </a:p>
          <a:p>
            <a:pPr lvl="1"/>
            <a:r>
              <a:rPr lang="en-US" dirty="0" smtClean="0"/>
              <a:t>Printer</a:t>
            </a:r>
          </a:p>
          <a:p>
            <a:pPr lvl="1"/>
            <a:r>
              <a:rPr lang="en-US" dirty="0" smtClean="0"/>
              <a:t>Monitor</a:t>
            </a:r>
          </a:p>
          <a:p>
            <a:pPr lvl="1"/>
            <a:endParaRPr lang="en-US" dirty="0"/>
          </a:p>
        </p:txBody>
      </p:sp>
      <p:pic>
        <p:nvPicPr>
          <p:cNvPr id="30722" name="Picture 2" descr="http://crawslink.com/shop/catalog/images/Logitech%20Computer%20Speak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819400"/>
            <a:ext cx="1828800" cy="1828800"/>
          </a:xfrm>
          <a:prstGeom prst="rect">
            <a:avLst/>
          </a:prstGeom>
          <a:noFill/>
        </p:spPr>
      </p:pic>
      <p:pic>
        <p:nvPicPr>
          <p:cNvPr id="30724" name="Picture 4" descr="http://www.qualityheadphonereviews.com/wp-content/uploads/2009/09/headpho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00400"/>
            <a:ext cx="1522472" cy="1828800"/>
          </a:xfrm>
          <a:prstGeom prst="rect">
            <a:avLst/>
          </a:prstGeom>
          <a:noFill/>
        </p:spPr>
      </p:pic>
      <p:pic>
        <p:nvPicPr>
          <p:cNvPr id="30726" name="Picture 6" descr="http://laser-printer-reviews.com/laser-printer-reviews/hp-laserjet-2300-laser-printer-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200400"/>
            <a:ext cx="2041070" cy="1828800"/>
          </a:xfrm>
          <a:prstGeom prst="rect">
            <a:avLst/>
          </a:prstGeom>
          <a:noFill/>
        </p:spPr>
      </p:pic>
      <p:pic>
        <p:nvPicPr>
          <p:cNvPr id="30728" name="Picture 8" descr="http://www.cyberindian.net/wp-content/uploads/lg-w1642s-lcd-monito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4958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device for storing/recording information</a:t>
            </a:r>
          </a:p>
          <a:p>
            <a:pPr lvl="1"/>
            <a:r>
              <a:rPr lang="en-US" dirty="0" smtClean="0"/>
              <a:t>Disk drive</a:t>
            </a:r>
          </a:p>
          <a:p>
            <a:pPr lvl="1"/>
            <a:r>
              <a:rPr lang="en-US" dirty="0" smtClean="0"/>
              <a:t>CD/DVD</a:t>
            </a:r>
          </a:p>
          <a:p>
            <a:pPr lvl="1"/>
            <a:r>
              <a:rPr lang="en-US" dirty="0" smtClean="0"/>
              <a:t>Magnetic tape</a:t>
            </a:r>
          </a:p>
          <a:p>
            <a:pPr lvl="1"/>
            <a:r>
              <a:rPr lang="en-US" dirty="0" smtClean="0"/>
              <a:t>Flash drive</a:t>
            </a:r>
          </a:p>
          <a:p>
            <a:pPr lvl="1"/>
            <a:r>
              <a:rPr lang="en-US" dirty="0" smtClean="0"/>
              <a:t>Memory </a:t>
            </a:r>
            <a:r>
              <a:rPr lang="en-US" dirty="0" smtClean="0"/>
              <a:t>card</a:t>
            </a:r>
          </a:p>
          <a:p>
            <a:pPr lvl="1"/>
            <a:r>
              <a:rPr lang="en-US" dirty="0" smtClean="0"/>
              <a:t>Cloud</a:t>
            </a:r>
            <a:endParaRPr lang="en-US" dirty="0"/>
          </a:p>
        </p:txBody>
      </p:sp>
      <p:pic>
        <p:nvPicPr>
          <p:cNvPr id="29698" name="Picture 2" descr="http://www.forensics-intl.com/images/us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57400"/>
            <a:ext cx="3466422" cy="2597150"/>
          </a:xfrm>
          <a:prstGeom prst="rect">
            <a:avLst/>
          </a:prstGeom>
          <a:noFill/>
        </p:spPr>
      </p:pic>
      <p:pic>
        <p:nvPicPr>
          <p:cNvPr id="29700" name="Picture 4" descr="http://kristin-11it.wikispaces.com/file/view/western-digital-ships-320-gb-capacity-25-inch-hard-drives-for-notebooks-and-portable-storage-devices.jpg/34145605/western-digital-ships-320-gb-capacity-25-inch-hard-drives-for-notebooks-and-portable-storage-devic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191000"/>
            <a:ext cx="2278878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and Treatment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computer free of dust, dirt, and liquids</a:t>
            </a:r>
          </a:p>
          <a:p>
            <a:r>
              <a:rPr lang="en-US" dirty="0" smtClean="0"/>
              <a:t>Don’t spray monitor with glass cleaner</a:t>
            </a:r>
          </a:p>
          <a:p>
            <a:pPr lvl="1"/>
            <a:r>
              <a:rPr lang="en-US" dirty="0" smtClean="0"/>
              <a:t>Don’t touch with your fingers either</a:t>
            </a:r>
          </a:p>
          <a:p>
            <a:r>
              <a:rPr lang="en-US" dirty="0" smtClean="0"/>
              <a:t>Don’t clean the inside of the computer yourself</a:t>
            </a:r>
          </a:p>
          <a:p>
            <a:r>
              <a:rPr lang="en-US" dirty="0" smtClean="0"/>
              <a:t>Canned air can be used on the outside of the computer</a:t>
            </a:r>
          </a:p>
          <a:p>
            <a:r>
              <a:rPr lang="en-US" dirty="0" smtClean="0"/>
              <a:t>Wash your hands before using the computer</a:t>
            </a:r>
          </a:p>
          <a:p>
            <a:r>
              <a:rPr lang="en-US" dirty="0" smtClean="0"/>
              <a:t>Wash your hands after using the computer</a:t>
            </a:r>
          </a:p>
        </p:txBody>
      </p:sp>
      <p:pic>
        <p:nvPicPr>
          <p:cNvPr id="1026" name="Picture 2" descr="C:\Documents and Settings\Nancy Gale\Local Settings\Temporary Internet Files\Content.IE5\W4RWTUNF\MC9003831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648200"/>
            <a:ext cx="1695298" cy="1817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An electronic, digital, programmable machine that has four functions</a:t>
            </a:r>
          </a:p>
          <a:p>
            <a:pPr lvl="2"/>
            <a:r>
              <a:rPr lang="en-US" dirty="0" smtClean="0"/>
              <a:t>accepts input</a:t>
            </a:r>
          </a:p>
          <a:p>
            <a:pPr lvl="2"/>
            <a:r>
              <a:rPr lang="en-US" dirty="0" smtClean="0"/>
              <a:t>processes data</a:t>
            </a:r>
          </a:p>
          <a:p>
            <a:pPr lvl="2"/>
            <a:r>
              <a:rPr lang="en-US" dirty="0" smtClean="0"/>
              <a:t>stores data</a:t>
            </a:r>
          </a:p>
          <a:p>
            <a:pPr lvl="2"/>
            <a:r>
              <a:rPr lang="en-US" dirty="0" smtClean="0"/>
              <a:t>produces output</a:t>
            </a:r>
            <a:endParaRPr lang="en-US" dirty="0"/>
          </a:p>
        </p:txBody>
      </p:sp>
      <p:pic>
        <p:nvPicPr>
          <p:cNvPr id="12289" name="Picture 1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583926"/>
            <a:ext cx="3295193" cy="3207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and Treatment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a surge protector to guard against electrical surges</a:t>
            </a:r>
          </a:p>
          <a:p>
            <a:r>
              <a:rPr lang="en-US" dirty="0" smtClean="0"/>
              <a:t>Use and update virus protection software</a:t>
            </a:r>
          </a:p>
          <a:p>
            <a:r>
              <a:rPr lang="en-US" dirty="0" smtClean="0"/>
              <a:t>Do not accept downloads from Internet sites that you don't know and trust. </a:t>
            </a:r>
          </a:p>
          <a:p>
            <a:r>
              <a:rPr lang="en-US" dirty="0" smtClean="0"/>
              <a:t>Don’t open an e-mail attachment from someone you don’t know</a:t>
            </a:r>
          </a:p>
          <a:p>
            <a:r>
              <a:rPr lang="en-US" dirty="0" smtClean="0"/>
              <a:t>Install only one software program at a time; check for problems before installing another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The electronic and mechanical devices that process data</a:t>
            </a:r>
          </a:p>
          <a:p>
            <a:pPr lvl="1"/>
            <a:r>
              <a:rPr lang="en-US" dirty="0" smtClean="0"/>
              <a:t>Refers to the computer as well as peripheral devices</a:t>
            </a:r>
          </a:p>
          <a:p>
            <a:pPr lvl="1"/>
            <a:r>
              <a:rPr lang="en-US" dirty="0" smtClean="0"/>
              <a:t>Can be touched</a:t>
            </a:r>
            <a:endParaRPr lang="en-US" dirty="0"/>
          </a:p>
        </p:txBody>
      </p:sp>
      <p:pic>
        <p:nvPicPr>
          <p:cNvPr id="11266" name="Picture 2" descr="http://www.pc-training-aachen.de/assets/image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352800"/>
            <a:ext cx="2341395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60848" cy="4572000"/>
          </a:xfrm>
        </p:spPr>
        <p:txBody>
          <a:bodyPr/>
          <a:lstStyle/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A computer program that tells the computer how to perform particular tasks</a:t>
            </a:r>
          </a:p>
          <a:p>
            <a:pPr lvl="1"/>
            <a:r>
              <a:rPr lang="en-US" dirty="0" smtClean="0"/>
              <a:t>Cannot be touched</a:t>
            </a:r>
            <a:endParaRPr lang="en-US" dirty="0"/>
          </a:p>
        </p:txBody>
      </p:sp>
      <p:pic>
        <p:nvPicPr>
          <p:cNvPr id="10241" name="Picture 1" descr="C:\Documents and Settings\Nancy Gale\Local Settings\Temporary Internet Files\Content.IE5\PMUJMMF3\MC9003710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514600"/>
            <a:ext cx="2829731" cy="2581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Two or more computers and other devices that are connected for sharing data and programs</a:t>
            </a:r>
            <a:endParaRPr lang="en-US" dirty="0"/>
          </a:p>
        </p:txBody>
      </p:sp>
      <p:pic>
        <p:nvPicPr>
          <p:cNvPr id="9217" name="Picture 1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048000"/>
            <a:ext cx="2514157" cy="216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Peripheral Devices</a:t>
            </a:r>
          </a:p>
          <a:p>
            <a:pPr lvl="1"/>
            <a:r>
              <a:rPr lang="en-US" dirty="0" smtClean="0"/>
              <a:t>Used to expand the computer’s input, output, and storage capabilities</a:t>
            </a:r>
          </a:p>
          <a:p>
            <a:pPr lvl="1"/>
            <a:r>
              <a:rPr lang="en-US" dirty="0" smtClean="0"/>
              <a:t>Examples: scanner, webcam, microphone, speakers</a:t>
            </a:r>
            <a:endParaRPr lang="en-US" dirty="0"/>
          </a:p>
        </p:txBody>
      </p:sp>
      <p:pic>
        <p:nvPicPr>
          <p:cNvPr id="8193" name="Picture 1" descr="C:\Documents and Settings\Nancy Gale\Local Settings\Temporary Internet Files\Content.IE5\SZXR5A4G\MC9003408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1798625" cy="1372514"/>
          </a:xfrm>
          <a:prstGeom prst="rect">
            <a:avLst/>
          </a:prstGeom>
          <a:noFill/>
        </p:spPr>
      </p:pic>
      <p:pic>
        <p:nvPicPr>
          <p:cNvPr id="8194" name="Picture 2" descr="C:\Documents and Settings\Nancy Gale\Local Settings\Temporary Internet Files\Content.IE5\PMUJMMF3\MC9003522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10000"/>
            <a:ext cx="1184564" cy="1371600"/>
          </a:xfrm>
          <a:prstGeom prst="rect">
            <a:avLst/>
          </a:prstGeom>
          <a:noFill/>
        </p:spPr>
      </p:pic>
      <p:pic>
        <p:nvPicPr>
          <p:cNvPr id="8196" name="Picture 4" descr="http://www.walyou.com/img/computer-speakers-buddies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581400"/>
            <a:ext cx="2205788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Whatever is put into a computer system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Refers to the “symbols” that represent facts, objects, or ideas</a:t>
            </a:r>
          </a:p>
          <a:p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Processed data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Results produced by the computer</a:t>
            </a:r>
          </a:p>
          <a:p>
            <a:pPr lvl="1"/>
            <a:r>
              <a:rPr lang="en-US" dirty="0" smtClean="0"/>
              <a:t>Example: what is printed or shown on the monitor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Area of the computer that temporarily holds data waiting to be processed, stored, or output</a:t>
            </a:r>
          </a:p>
          <a:p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Area of the computer or device that holds data on a long-term basis</a:t>
            </a:r>
          </a:p>
          <a:p>
            <a:pPr lvl="2"/>
            <a:r>
              <a:rPr lang="en-US" dirty="0" smtClean="0"/>
              <a:t>Hard disk drive</a:t>
            </a:r>
          </a:p>
          <a:p>
            <a:pPr lvl="2"/>
            <a:r>
              <a:rPr lang="en-US" dirty="0" smtClean="0"/>
              <a:t>USB drive</a:t>
            </a:r>
          </a:p>
          <a:p>
            <a:pPr lvl="2"/>
            <a:r>
              <a:rPr lang="en-US" dirty="0" smtClean="0"/>
              <a:t>CD-R or RW</a:t>
            </a:r>
          </a:p>
          <a:p>
            <a:pPr lvl="2"/>
            <a:r>
              <a:rPr lang="en-US" dirty="0" smtClean="0"/>
              <a:t>DVD-R or RW</a:t>
            </a:r>
          </a:p>
          <a:p>
            <a:pPr lvl="1"/>
            <a:endParaRPr lang="en-US" dirty="0"/>
          </a:p>
        </p:txBody>
      </p:sp>
      <p:pic>
        <p:nvPicPr>
          <p:cNvPr id="14338" name="Picture 2" descr="http://www.amecomputers.com/images/stories/system-memory/mem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PDA (personal digital assistant)</a:t>
            </a:r>
          </a:p>
          <a:p>
            <a:pPr lvl="1"/>
            <a:r>
              <a:rPr lang="en-US" dirty="0" smtClean="0"/>
              <a:t>Often uses flash memory rather than a hard drive</a:t>
            </a:r>
          </a:p>
          <a:p>
            <a:pPr lvl="1"/>
            <a:r>
              <a:rPr lang="en-US" dirty="0" smtClean="0"/>
              <a:t>Uses touch screen rather than keyboard</a:t>
            </a:r>
          </a:p>
          <a:p>
            <a:pPr lvl="1"/>
            <a:r>
              <a:rPr lang="en-US" dirty="0" smtClean="0"/>
              <a:t>Palm Pilot is an example</a:t>
            </a:r>
          </a:p>
          <a:p>
            <a:endParaRPr lang="en-US" dirty="0"/>
          </a:p>
        </p:txBody>
      </p:sp>
      <p:pic>
        <p:nvPicPr>
          <p:cNvPr id="1026" name="Picture 2" descr="Peter Hahn, resident at Cornell Medical Center proudly displaying the Palm Pilot he uses as a drug databas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657600"/>
            <a:ext cx="2381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</TotalTime>
  <Words>585</Words>
  <Application>Microsoft Office PowerPoint</Application>
  <PresentationFormat>On-screen Show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Computer Basics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Types of Computers</vt:lpstr>
      <vt:lpstr>Types of Computers</vt:lpstr>
      <vt:lpstr>Types of Computers</vt:lpstr>
      <vt:lpstr>Types of Computers</vt:lpstr>
      <vt:lpstr>Types of Computers</vt:lpstr>
      <vt:lpstr>Types of Computers</vt:lpstr>
      <vt:lpstr>Types of Computers</vt:lpstr>
      <vt:lpstr>Input Devices</vt:lpstr>
      <vt:lpstr>Output Devices</vt:lpstr>
      <vt:lpstr>Storage Devices</vt:lpstr>
      <vt:lpstr>Care and Treatment of Computers</vt:lpstr>
      <vt:lpstr>Care and Treatment of Computers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Basics</dc:title>
  <dc:creator>Nancy Gale</dc:creator>
  <cp:lastModifiedBy>Nancy Gale</cp:lastModifiedBy>
  <cp:revision>23</cp:revision>
  <dcterms:created xsi:type="dcterms:W3CDTF">2010-08-18T19:29:38Z</dcterms:created>
  <dcterms:modified xsi:type="dcterms:W3CDTF">2012-02-08T16:05:02Z</dcterms:modified>
</cp:coreProperties>
</file>