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3" r:id="rId4"/>
    <p:sldId id="258" r:id="rId5"/>
    <p:sldId id="259" r:id="rId6"/>
    <p:sldId id="260" r:id="rId7"/>
    <p:sldId id="270" r:id="rId8"/>
    <p:sldId id="262" r:id="rId9"/>
    <p:sldId id="257" r:id="rId10"/>
    <p:sldId id="261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370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74D3-BCBF-4869-8500-13DF18985A85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523FC9-365D-4E9D-8244-623EEC3D3E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74D3-BCBF-4869-8500-13DF18985A85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3FC9-365D-4E9D-8244-623EEC3D3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74D3-BCBF-4869-8500-13DF18985A85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3FC9-365D-4E9D-8244-623EEC3D3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74D3-BCBF-4869-8500-13DF18985A85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3FC9-365D-4E9D-8244-623EEC3D3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74D3-BCBF-4869-8500-13DF18985A85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3FC9-365D-4E9D-8244-623EEC3D3EE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74D3-BCBF-4869-8500-13DF18985A85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3FC9-365D-4E9D-8244-623EEC3D3E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74D3-BCBF-4869-8500-13DF18985A85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3FC9-365D-4E9D-8244-623EEC3D3EE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74D3-BCBF-4869-8500-13DF18985A85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3FC9-365D-4E9D-8244-623EEC3D3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74D3-BCBF-4869-8500-13DF18985A85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3FC9-365D-4E9D-8244-623EEC3D3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74D3-BCBF-4869-8500-13DF18985A85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3FC9-365D-4E9D-8244-623EEC3D3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74D3-BCBF-4869-8500-13DF18985A85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3FC9-365D-4E9D-8244-623EEC3D3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34D74D3-BCBF-4869-8500-13DF18985A85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D523FC9-365D-4E9D-8244-623EEC3D3EE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x4jQtlAh0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E-mail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Electronic Mail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13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9600" cy="1600200"/>
          </a:xfrm>
        </p:spPr>
        <p:txBody>
          <a:bodyPr/>
          <a:lstStyle/>
          <a:p>
            <a:r>
              <a:rPr lang="en-US" dirty="0" smtClean="0"/>
              <a:t>Be Careful Out There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715000" cy="52578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Spam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Unsolicited unwanted bulk emails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 (Like Junk mail on the internet)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Phishing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A</a:t>
            </a:r>
            <a:r>
              <a:rPr lang="en-US" sz="1800" dirty="0" smtClean="0">
                <a:solidFill>
                  <a:schemeClr val="tx1"/>
                </a:solidFill>
              </a:rPr>
              <a:t>ttempting </a:t>
            </a:r>
            <a:r>
              <a:rPr lang="en-US" sz="1800" dirty="0">
                <a:solidFill>
                  <a:schemeClr val="tx1"/>
                </a:solidFill>
              </a:rPr>
              <a:t>to acquire information such as </a:t>
            </a:r>
            <a:r>
              <a:rPr lang="en-US" sz="1800" dirty="0" smtClean="0">
                <a:solidFill>
                  <a:schemeClr val="tx1"/>
                </a:solidFill>
              </a:rPr>
              <a:t>usernames, passwords  </a:t>
            </a:r>
            <a:r>
              <a:rPr lang="en-US" sz="1800" dirty="0">
                <a:solidFill>
                  <a:schemeClr val="tx1"/>
                </a:solidFill>
              </a:rPr>
              <a:t>and credit card details (and sometimes, indirectly, money) by masquerading as a trustworthy entity in an electronic </a:t>
            </a:r>
            <a:r>
              <a:rPr lang="en-US" sz="1800" dirty="0" smtClean="0">
                <a:solidFill>
                  <a:schemeClr val="tx1"/>
                </a:solidFill>
              </a:rPr>
              <a:t>communication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Cyberbullying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Use of technology aimed to hurt someone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3497239"/>
            <a:ext cx="2856489" cy="291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78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 dirty="0" smtClean="0"/>
              <a:t>Avoid Being Hooked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Watch out for </a:t>
            </a:r>
            <a:r>
              <a:rPr lang="en-US" b="1" u="sng" dirty="0" smtClean="0">
                <a:solidFill>
                  <a:schemeClr val="tx1"/>
                </a:solidFill>
              </a:rPr>
              <a:t>weird e-mails or domain endings</a:t>
            </a:r>
          </a:p>
          <a:p>
            <a:pPr>
              <a:lnSpc>
                <a:spcPct val="150000"/>
              </a:lnSpc>
            </a:pPr>
            <a:r>
              <a:rPr lang="en-US" b="1" u="sng" dirty="0" smtClean="0">
                <a:solidFill>
                  <a:schemeClr val="tx1"/>
                </a:solidFill>
              </a:rPr>
              <a:t>Weird hyperlinks</a:t>
            </a:r>
          </a:p>
          <a:p>
            <a:pPr>
              <a:lnSpc>
                <a:spcPct val="150000"/>
              </a:lnSpc>
            </a:pPr>
            <a:r>
              <a:rPr lang="en-US" b="1" u="sng" dirty="0" smtClean="0">
                <a:solidFill>
                  <a:schemeClr val="tx1"/>
                </a:solidFill>
              </a:rPr>
              <a:t>Misspelled words</a:t>
            </a:r>
          </a:p>
          <a:p>
            <a:pPr>
              <a:lnSpc>
                <a:spcPct val="150000"/>
              </a:lnSpc>
            </a:pPr>
            <a:r>
              <a:rPr lang="en-US" b="1" u="sng" dirty="0" smtClean="0">
                <a:solidFill>
                  <a:schemeClr val="tx1"/>
                </a:solidFill>
              </a:rPr>
              <a:t>Not addressing you with your name</a:t>
            </a:r>
            <a:r>
              <a:rPr lang="en-US" dirty="0" smtClean="0">
                <a:solidFill>
                  <a:schemeClr val="tx1"/>
                </a:solidFill>
              </a:rPr>
              <a:t> but using Customer or even “To Whom it may concern”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Making you feel like you’ve been invited or won a </a:t>
            </a:r>
            <a:r>
              <a:rPr lang="en-US" b="1" u="sng" dirty="0" smtClean="0">
                <a:solidFill>
                  <a:schemeClr val="tx1"/>
                </a:solidFill>
              </a:rPr>
              <a:t>special prize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b="1" u="sng" dirty="0" smtClean="0">
                <a:solidFill>
                  <a:schemeClr val="tx1"/>
                </a:solidFill>
              </a:rPr>
              <a:t>threat</a:t>
            </a:r>
            <a:r>
              <a:rPr lang="en-US" dirty="0" smtClean="0">
                <a:solidFill>
                  <a:schemeClr val="tx1"/>
                </a:solidFill>
              </a:rPr>
              <a:t> given when you don’t do something within a given amount of time</a:t>
            </a:r>
          </a:p>
        </p:txBody>
      </p:sp>
    </p:spTree>
    <p:extLst>
      <p:ext uri="{BB962C8B-B14F-4D97-AF65-F5344CB8AC3E}">
        <p14:creationId xmlns:p14="http://schemas.microsoft.com/office/powerpoint/2010/main" val="124716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visasecuritysense.com/en_US/_images/fraud-news/visa-phishing-scams-2-verified-by-visa-em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8" y="372159"/>
            <a:ext cx="9083722" cy="701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40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doj.state.or.us/releases/gif/scam_email1_0406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" y="0"/>
            <a:ext cx="9137176" cy="682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73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ophosnews.files.wordpress.com/2011/02/telstra-phishing-msg500.png?w=500&amp;h=3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2228" r="3333" b="5304"/>
          <a:stretch/>
        </p:blipFill>
        <p:spPr bwMode="auto">
          <a:xfrm>
            <a:off x="457200" y="381000"/>
            <a:ext cx="8371901" cy="623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83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rit.edu/security/sites/rit.edu.security/files/Phishing%20Poster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"/>
            <a:ext cx="4086250" cy="63151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84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ack.3.mshcdn.com/media/ZgkyMDEyLzExLzI3LzE1XzE2XzIwXzI0MF9maWxlCnAJdGh1bWIJMTIwMHg5NjAwPg/71ae774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454397" cy="589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95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9878" y="10236"/>
            <a:ext cx="7848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G</a:t>
            </a:r>
            <a:r>
              <a:rPr lang="en-US" sz="4400" dirty="0" smtClean="0"/>
              <a:t>mail Accounts</a:t>
            </a:r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sz="6000" dirty="0" smtClean="0"/>
              <a:t>www.gmail.com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752368"/>
            <a:ext cx="3733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USERNAME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algn="ctr"/>
            <a:endParaRPr lang="en-US" sz="2800" b="1" dirty="0" smtClean="0"/>
          </a:p>
          <a:p>
            <a:r>
              <a:rPr lang="en-US" sz="2800" dirty="0" smtClean="0"/>
              <a:t>Skyward Login</a:t>
            </a:r>
          </a:p>
          <a:p>
            <a:r>
              <a:rPr lang="en-US" sz="2800" dirty="0" smtClean="0"/>
              <a:t>@alpinesd.org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734636" y="2751231"/>
            <a:ext cx="378384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 smtClean="0">
                <a:solidFill>
                  <a:srgbClr val="C00000"/>
                </a:solidFill>
              </a:rPr>
              <a:t>Password</a:t>
            </a:r>
          </a:p>
          <a:p>
            <a:pPr algn="ctr"/>
            <a:endParaRPr lang="en-US" sz="3200" b="1" cap="all" dirty="0">
              <a:solidFill>
                <a:srgbClr val="C00000"/>
              </a:solidFill>
            </a:endParaRPr>
          </a:p>
          <a:p>
            <a:pPr algn="ctr"/>
            <a:r>
              <a:rPr lang="en-US" sz="2800" dirty="0" smtClean="0"/>
              <a:t>Same password as you use to log in to your computer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870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9600"/>
            <a:ext cx="8229600" cy="1600200"/>
          </a:xfrm>
        </p:spPr>
        <p:txBody>
          <a:bodyPr/>
          <a:lstStyle/>
          <a:p>
            <a:r>
              <a:rPr lang="en-US" dirty="0" smtClean="0"/>
              <a:t>Info about E-mail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The first e-mails required both the sender and the receiver to be on-line at the same time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sz="4800" b="1" dirty="0" smtClean="0">
                <a:solidFill>
                  <a:schemeClr val="tx1"/>
                </a:solidFill>
              </a:rPr>
              <a:t>	</a:t>
            </a:r>
            <a:r>
              <a:rPr lang="en-US" sz="4800" b="1" u="sng" dirty="0" smtClean="0">
                <a:solidFill>
                  <a:schemeClr val="tx1"/>
                </a:solidFill>
              </a:rPr>
              <a:t>Definition of Email:</a:t>
            </a:r>
            <a:endParaRPr lang="en-US" sz="4800" b="1" u="sng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Messages that are sent and received through an internet server</a:t>
            </a:r>
          </a:p>
        </p:txBody>
      </p:sp>
    </p:spTree>
    <p:extLst>
      <p:ext uri="{BB962C8B-B14F-4D97-AF65-F5344CB8AC3E}">
        <p14:creationId xmlns:p14="http://schemas.microsoft.com/office/powerpoint/2010/main" val="428386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9600"/>
            <a:ext cx="8229600" cy="1600200"/>
          </a:xfrm>
        </p:spPr>
        <p:txBody>
          <a:bodyPr/>
          <a:lstStyle/>
          <a:p>
            <a:r>
              <a:rPr lang="en-US" dirty="0" smtClean="0"/>
              <a:t>Parts of e-mail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solidFill>
                  <a:schemeClr val="tx1"/>
                </a:solidFill>
              </a:rPr>
              <a:t>Header</a:t>
            </a:r>
          </a:p>
          <a:p>
            <a:pPr marL="857250" lvl="1" indent="-457200"/>
            <a:r>
              <a:rPr lang="en-US" sz="2400" dirty="0" smtClean="0">
                <a:solidFill>
                  <a:schemeClr val="tx1"/>
                </a:solidFill>
              </a:rPr>
              <a:t>To</a:t>
            </a:r>
          </a:p>
          <a:p>
            <a:pPr marL="857250" lvl="1" indent="-457200"/>
            <a:r>
              <a:rPr lang="en-US" sz="2400" dirty="0" smtClean="0">
                <a:solidFill>
                  <a:schemeClr val="tx1"/>
                </a:solidFill>
              </a:rPr>
              <a:t>Cc</a:t>
            </a:r>
          </a:p>
          <a:p>
            <a:pPr marL="857250" lvl="1" indent="-457200"/>
            <a:r>
              <a:rPr lang="en-US" sz="2400" dirty="0" smtClean="0">
                <a:solidFill>
                  <a:schemeClr val="tx1"/>
                </a:solidFill>
              </a:rPr>
              <a:t>Bcc</a:t>
            </a:r>
          </a:p>
          <a:p>
            <a:pPr marL="857250" lvl="1" indent="-457200"/>
            <a:r>
              <a:rPr lang="en-US" sz="2400" dirty="0" smtClean="0">
                <a:solidFill>
                  <a:schemeClr val="tx1"/>
                </a:solidFill>
              </a:rPr>
              <a:t>Subject Line</a:t>
            </a:r>
          </a:p>
          <a:p>
            <a:pPr marL="857250" lvl="1" indent="-457200"/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solidFill>
                  <a:schemeClr val="tx1"/>
                </a:solidFill>
              </a:rPr>
              <a:t>Body</a:t>
            </a:r>
          </a:p>
          <a:p>
            <a:pPr marL="857250" lvl="1" indent="-457200"/>
            <a:r>
              <a:rPr lang="en-US" sz="2400" dirty="0" smtClean="0">
                <a:solidFill>
                  <a:schemeClr val="tx1"/>
                </a:solidFill>
              </a:rPr>
              <a:t>Message</a:t>
            </a:r>
          </a:p>
          <a:p>
            <a:pPr marL="857250" lvl="1" indent="-457200"/>
            <a:r>
              <a:rPr lang="en-US" sz="2400" dirty="0" smtClean="0">
                <a:solidFill>
                  <a:schemeClr val="tx1"/>
                </a:solidFill>
              </a:rPr>
              <a:t>Signature</a:t>
            </a:r>
          </a:p>
          <a:p>
            <a:pPr marL="857250" lvl="1" indent="-457200"/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smtClean="0">
                <a:solidFill>
                  <a:schemeClr val="tx1"/>
                </a:solidFill>
              </a:rPr>
              <a:t>Attachment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857250" lvl="1" indent="-457200"/>
            <a:r>
              <a:rPr lang="en-US" sz="2400" dirty="0" smtClean="0">
                <a:solidFill>
                  <a:schemeClr val="tx1"/>
                </a:solidFill>
              </a:rPr>
              <a:t>Files that are sent with e-mails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156460"/>
            <a:ext cx="32575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09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9600"/>
            <a:ext cx="8229600" cy="1600200"/>
          </a:xfrm>
        </p:spPr>
        <p:txBody>
          <a:bodyPr/>
          <a:lstStyle/>
          <a:p>
            <a:r>
              <a:rPr lang="en-US" dirty="0" smtClean="0"/>
              <a:t>Ways to Respond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4000" dirty="0" smtClean="0">
                <a:solidFill>
                  <a:schemeClr val="tx1"/>
                </a:solidFill>
              </a:rPr>
              <a:t>Reply</a:t>
            </a:r>
          </a:p>
          <a:p>
            <a:pPr marL="457200" indent="-457200">
              <a:buFont typeface="+mj-lt"/>
              <a:buAutoNum type="arabicPeriod"/>
            </a:pPr>
            <a:endParaRPr lang="en-US" sz="40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4000" dirty="0" smtClean="0">
                <a:solidFill>
                  <a:schemeClr val="tx1"/>
                </a:solidFill>
              </a:rPr>
              <a:t>Reply To All</a:t>
            </a:r>
          </a:p>
          <a:p>
            <a:pPr marL="457200" indent="-457200">
              <a:buFont typeface="+mj-lt"/>
              <a:buAutoNum type="arabicPeriod"/>
            </a:pPr>
            <a:endParaRPr lang="en-US" sz="40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4000" dirty="0" smtClean="0">
                <a:solidFill>
                  <a:schemeClr val="tx1"/>
                </a:solidFill>
              </a:rPr>
              <a:t>Forward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4420247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82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Xx4jQtlAh0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" y="457200"/>
            <a:ext cx="8805332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0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Netiquette</a:t>
            </a:r>
            <a:br>
              <a:rPr lang="en-US" dirty="0" smtClean="0"/>
            </a:br>
            <a:r>
              <a:rPr lang="en-US" sz="4800" dirty="0" smtClean="0"/>
              <a:t>A set of social on-line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105400"/>
          </a:xfrm>
        </p:spPr>
        <p:txBody>
          <a:bodyPr>
            <a:normAutofit fontScale="92500" lnSpcReduction="10000"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Spell Check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DO NOT USE ALL CAPS </a:t>
            </a:r>
          </a:p>
          <a:p>
            <a:pPr marL="400050" lvl="1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sz="2600" dirty="0" smtClean="0">
                <a:solidFill>
                  <a:schemeClr val="tx1"/>
                </a:solidFill>
              </a:rPr>
              <a:t>(THIS IS YELLING)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Always fill in the subject line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Be careful with emoticons and abbreviations 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Type what you mean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It is hard to read sarcasm  in an e-mail. A good rule is 	to treat every post or e-mail as if you were sending a 	copy to your boss, your bishop and your worst enemy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8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9600" cy="1600200"/>
          </a:xfrm>
        </p:spPr>
        <p:txBody>
          <a:bodyPr/>
          <a:lstStyle/>
          <a:p>
            <a:r>
              <a:rPr lang="en-US" dirty="0" smtClean="0"/>
              <a:t>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The most hacked passwords in 2014 were:</a:t>
            </a:r>
          </a:p>
          <a:p>
            <a:pPr lvl="1"/>
            <a:r>
              <a:rPr lang="en-US" sz="2000" b="1" dirty="0" smtClean="0">
                <a:solidFill>
                  <a:schemeClr val="tx1"/>
                </a:solidFill>
              </a:rPr>
              <a:t>password</a:t>
            </a:r>
          </a:p>
          <a:p>
            <a:pPr lvl="1"/>
            <a:r>
              <a:rPr lang="en-US" sz="2000" b="1" dirty="0" smtClean="0">
                <a:solidFill>
                  <a:schemeClr val="tx1"/>
                </a:solidFill>
              </a:rPr>
              <a:t>123456</a:t>
            </a:r>
          </a:p>
          <a:p>
            <a:pPr lvl="1"/>
            <a:r>
              <a:rPr lang="en-US" sz="2000" b="1" dirty="0" smtClean="0">
                <a:solidFill>
                  <a:schemeClr val="tx1"/>
                </a:solidFill>
              </a:rPr>
              <a:t>Baseball</a:t>
            </a:r>
          </a:p>
          <a:p>
            <a:pPr lvl="1"/>
            <a:r>
              <a:rPr lang="en-US" sz="2000" b="1" dirty="0" smtClean="0">
                <a:solidFill>
                  <a:schemeClr val="tx1"/>
                </a:solidFill>
              </a:rPr>
              <a:t>football</a:t>
            </a:r>
          </a:p>
          <a:p>
            <a:pPr lvl="1"/>
            <a:endParaRPr lang="en-US" sz="1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The best and most secure passwords include: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</a:rPr>
              <a:t>At least 8 characters long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</a:rPr>
              <a:t>Upper Case &amp; Lower Case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</a:rPr>
              <a:t>Number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</a:rPr>
              <a:t>Special Character </a:t>
            </a:r>
          </a:p>
          <a:p>
            <a:pPr lvl="2"/>
            <a:r>
              <a:rPr lang="en-US" sz="2000" b="1" dirty="0" smtClean="0">
                <a:solidFill>
                  <a:schemeClr val="tx1"/>
                </a:solidFill>
              </a:rPr>
              <a:t>(!@#$%^&amp;*&lt;&gt;?)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0600" y="2082817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 smtClean="0">
                <a:latin typeface="+mj-lt"/>
              </a:rPr>
              <a:t>Qwerty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 smtClean="0">
                <a:latin typeface="+mj-lt"/>
              </a:rPr>
              <a:t>Abc123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 smtClean="0">
                <a:latin typeface="+mj-lt"/>
              </a:rPr>
              <a:t>123456789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 smtClean="0">
                <a:latin typeface="+mj-lt"/>
              </a:rPr>
              <a:t>dragon</a:t>
            </a:r>
            <a:endParaRPr 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25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1854</TotalTime>
  <Words>224</Words>
  <Application>Microsoft Office PowerPoint</Application>
  <PresentationFormat>On-screen Show (4:3)</PresentationFormat>
  <Paragraphs>83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Courier New</vt:lpstr>
      <vt:lpstr>Palatino Linotype</vt:lpstr>
      <vt:lpstr>Executive</vt:lpstr>
      <vt:lpstr>E-mail</vt:lpstr>
      <vt:lpstr>PowerPoint Presentation</vt:lpstr>
      <vt:lpstr>PowerPoint Presentation</vt:lpstr>
      <vt:lpstr>Info about E-mail</vt:lpstr>
      <vt:lpstr>Parts of e-mail</vt:lpstr>
      <vt:lpstr>Ways to Respond</vt:lpstr>
      <vt:lpstr>PowerPoint Presentation</vt:lpstr>
      <vt:lpstr>Netiquette A set of social on-line rules</vt:lpstr>
      <vt:lpstr>Passwords</vt:lpstr>
      <vt:lpstr>Be Careful Out There</vt:lpstr>
      <vt:lpstr>Avoid Being Hooked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E-mail</dc:title>
  <dc:creator>asdteacher</dc:creator>
  <cp:lastModifiedBy>dleiter</cp:lastModifiedBy>
  <cp:revision>31</cp:revision>
  <dcterms:created xsi:type="dcterms:W3CDTF">2013-09-18T05:03:13Z</dcterms:created>
  <dcterms:modified xsi:type="dcterms:W3CDTF">2015-09-17T15:51:01Z</dcterms:modified>
</cp:coreProperties>
</file>