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handoutMasterIdLst>
    <p:handoutMasterId r:id="rId21"/>
  </p:handoutMasterIdLst>
  <p:sldIdLst>
    <p:sldId id="256" r:id="rId2"/>
    <p:sldId id="257" r:id="rId3"/>
    <p:sldId id="271" r:id="rId4"/>
    <p:sldId id="282" r:id="rId5"/>
    <p:sldId id="283" r:id="rId6"/>
    <p:sldId id="272" r:id="rId7"/>
    <p:sldId id="275" r:id="rId8"/>
    <p:sldId id="277" r:id="rId9"/>
    <p:sldId id="278" r:id="rId10"/>
    <p:sldId id="258" r:id="rId11"/>
    <p:sldId id="276" r:id="rId12"/>
    <p:sldId id="267" r:id="rId13"/>
    <p:sldId id="279" r:id="rId14"/>
    <p:sldId id="273" r:id="rId15"/>
    <p:sldId id="274" r:id="rId16"/>
    <p:sldId id="269" r:id="rId17"/>
    <p:sldId id="259" r:id="rId18"/>
    <p:sldId id="281" r:id="rId19"/>
    <p:sldId id="266" r:id="rId20"/>
  </p:sldIdLst>
  <p:sldSz cx="9144000" cy="6858000" type="screen4x3"/>
  <p:notesSz cx="6881813" cy="9296400"/>
  <p:custShowLst>
    <p:custShow name="Hardware PPT for website" id="0">
      <p:sldLst>
        <p:sld r:id="rId2"/>
        <p:sld r:id="rId3"/>
        <p:sld r:id="rId4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47A55CF-4855-4C4A-B996-EAB36A0A7734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FF21E51-5237-4583-A3A0-3C42474FB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71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6DF-FFC3-45CC-BA17-A48BC5F162C0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C703-F78C-42C3-BE6B-74390C68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5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6DF-FFC3-45CC-BA17-A48BC5F162C0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C703-F78C-42C3-BE6B-74390C68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29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6DF-FFC3-45CC-BA17-A48BC5F162C0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C703-F78C-42C3-BE6B-74390C68942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8503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6DF-FFC3-45CC-BA17-A48BC5F162C0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C703-F78C-42C3-BE6B-74390C68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43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6DF-FFC3-45CC-BA17-A48BC5F162C0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C703-F78C-42C3-BE6B-74390C68942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8484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6DF-FFC3-45CC-BA17-A48BC5F162C0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C703-F78C-42C3-BE6B-74390C68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47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6DF-FFC3-45CC-BA17-A48BC5F162C0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C703-F78C-42C3-BE6B-74390C68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53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6DF-FFC3-45CC-BA17-A48BC5F162C0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C703-F78C-42C3-BE6B-74390C68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9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6DF-FFC3-45CC-BA17-A48BC5F162C0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C703-F78C-42C3-BE6B-74390C68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3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6DF-FFC3-45CC-BA17-A48BC5F162C0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C703-F78C-42C3-BE6B-74390C68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0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6DF-FFC3-45CC-BA17-A48BC5F162C0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C703-F78C-42C3-BE6B-74390C68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5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6DF-FFC3-45CC-BA17-A48BC5F162C0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C703-F78C-42C3-BE6B-74390C68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1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6DF-FFC3-45CC-BA17-A48BC5F162C0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C703-F78C-42C3-BE6B-74390C68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8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6DF-FFC3-45CC-BA17-A48BC5F162C0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C703-F78C-42C3-BE6B-74390C68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17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6DF-FFC3-45CC-BA17-A48BC5F162C0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C703-F78C-42C3-BE6B-74390C68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27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86DF-FFC3-45CC-BA17-A48BC5F162C0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C703-F78C-42C3-BE6B-74390C68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8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A86DF-FFC3-45CC-BA17-A48BC5F162C0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44FC703-F78C-42C3-BE6B-74390C68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0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images.google.com/imgres?imgurl=http://pirun.ku.ac.th/~b4904281/pics/hard_disk_l.jpg&amp;imgrefurl=http://pirun.ku.ac.th/~b4904281/page2.html&amp;usg=__l7RfNMnPUlBczc0S2D-LtmuHf00=&amp;h=762&amp;w=640&amp;sz=94&amp;hl=en&amp;start=11&amp;sig2=JV27J2xq0eGiDS2QGg7j7Q&amp;itbs=1&amp;tbnid=A-7DD8UVrF-oqM:&amp;tbnh=142&amp;tbnw=119&amp;prev=/images?q=hard+disk&amp;gbv=2&amp;hl=en&amp;ei=cHpeS6jgKZ6-M8z_2bU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/imgres?imgurl=http://gadgetophilia.com/wp-content/uploads/2009/04/usb-flash-drive.jpg&amp;imgrefurl=http://gadgetophilia.com/10-essential-gadgets-for-students/&amp;usg=__tC_KP3bwmZxOSmclS0DOo3w0Dfs=&amp;h=329&amp;w=381&amp;sz=13&amp;hl=en&amp;start=1&amp;sig2=b3jF9UpNtU8czcu-zuZDxg&amp;itbs=1&amp;tbnid=Ys9yU9RQWDKd_M:&amp;tbnh=106&amp;tbnw=123&amp;prev=/images?q=flash+drive&amp;gbv=2&amp;hl=en&amp;ei=-XteS4b2NI3QM7GeoaYE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images.google.com/imgres?imgurl=http://transcriptdivas.co.uk/wp-content/uploads/dvd-for-transcription1.jpg&amp;imgrefurl=http://transcriptdivas.co.uk/dvd-transcription-services-london-uk/&amp;usg=__qmmIfQZnKCByiuNT-4kW2eK78JY=&amp;h=353&amp;w=530&amp;sz=19&amp;hl=en&amp;start=1&amp;sig2=CcvPR-pa5_-oY9l3NHoqDA&amp;itbs=1&amp;tbnid=YeMa4BISUTk5KM:&amp;tbnh=88&amp;tbnw=132&amp;prev=/images?q=dvd&amp;gbv=2&amp;ndsp=21&amp;hl=en&amp;sa=N&amp;ei=lXteS6XjBpXSNJq0lKwE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tx1"/>
                </a:solidFill>
              </a:rPr>
              <a:t>Hardware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physical parts of the computer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7937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406640" cy="135636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Definitions Continued: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61160"/>
            <a:ext cx="6347714" cy="3880773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Motherboard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Heart of the computer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Main circuit board that connects everything together on the computer</a:t>
            </a:r>
          </a:p>
          <a:p>
            <a:pPr marL="448056" lvl="1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Hard Disk Drive (Hard Drive)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Main storage unit on the computer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2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40664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Motherboard &amp; Hard Drive</a:t>
            </a:r>
            <a:endParaRPr lang="en-US" sz="4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47098"/>
            <a:ext cx="3661893" cy="285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400" y="1727537"/>
            <a:ext cx="3661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Hard Drive </a:t>
            </a:r>
          </a:p>
          <a:p>
            <a:pPr algn="ctr"/>
            <a:r>
              <a:rPr lang="en-US" sz="2400" b="1" dirty="0" smtClean="0"/>
              <a:t>Main Storage area </a:t>
            </a:r>
            <a:endParaRPr lang="en-US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47098"/>
            <a:ext cx="3637655" cy="285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1676400"/>
            <a:ext cx="34852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Motherboard</a:t>
            </a:r>
          </a:p>
          <a:p>
            <a:pPr algn="ctr"/>
            <a:r>
              <a:rPr lang="en-US" sz="2400" b="1" dirty="0" smtClean="0"/>
              <a:t>The Green board that </a:t>
            </a:r>
          </a:p>
          <a:p>
            <a:pPr algn="ctr"/>
            <a:r>
              <a:rPr lang="en-US" sz="2400" b="1" dirty="0" smtClean="0"/>
              <a:t>holds it all together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3984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406640" cy="135636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Memory, what’s it all mean?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" y="1257300"/>
            <a:ext cx="7848600" cy="65913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Bit …… Smallest Unit of Memory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Byte … 8 Bits = Bite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Kilobyte …… 1000 Bites (</a:t>
            </a:r>
            <a:r>
              <a:rPr lang="en-US" sz="2800" dirty="0" err="1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approx</a:t>
            </a:r>
            <a:r>
              <a:rPr lang="en-US" sz="2800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Megabyte … 1 Million Bites (</a:t>
            </a:r>
            <a:r>
              <a:rPr lang="en-US" sz="2800" dirty="0" err="1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approx</a:t>
            </a:r>
            <a:r>
              <a:rPr lang="en-US" sz="2800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Gigabyte …… 1 Billion Bites (</a:t>
            </a:r>
            <a:r>
              <a:rPr lang="en-US" sz="2800" dirty="0" err="1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approx</a:t>
            </a:r>
            <a:r>
              <a:rPr lang="en-US" sz="2800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250 Songs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Terabyte …… 1 Trillion Bites (</a:t>
            </a:r>
            <a:r>
              <a:rPr lang="en-US" sz="2800" dirty="0" err="1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approx</a:t>
            </a:r>
            <a:r>
              <a:rPr lang="en-US" sz="2800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)</a:t>
            </a:r>
          </a:p>
          <a:p>
            <a:pPr>
              <a:lnSpc>
                <a:spcPct val="120000"/>
              </a:lnSpc>
            </a:pPr>
            <a:endParaRPr lang="en-US" sz="1400" dirty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Others</a:t>
            </a:r>
            <a:r>
              <a:rPr lang="en-US" sz="1400" dirty="0" smtClean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ahoma" pitchFamily="34" charset="0"/>
              </a:rPr>
              <a:t>Petabyte, Exabyte, </a:t>
            </a:r>
            <a:r>
              <a:rPr lang="en-US" sz="2400" dirty="0" err="1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ahoma" pitchFamily="34" charset="0"/>
              </a:rPr>
              <a:t>Zettabyte</a:t>
            </a:r>
            <a:r>
              <a:rPr lang="en-US" sz="2400" dirty="0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ahoma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ahoma" pitchFamily="34" charset="0"/>
              </a:rPr>
              <a:t>Yottabyte</a:t>
            </a:r>
            <a:endParaRPr lang="en-US" sz="2400" dirty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Tahoma" pitchFamily="34" charset="0"/>
            </a:endParaRPr>
          </a:p>
          <a:p>
            <a:pPr>
              <a:lnSpc>
                <a:spcPct val="120000"/>
              </a:lnSpc>
            </a:pPr>
            <a:endParaRPr lang="en-US" sz="1400" dirty="0"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90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3161"/>
            <a:ext cx="86868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How are you going to remember it?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Mnemonic Devices . . .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7955280" cy="512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86750" cy="135636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How Much Memory Do You Have?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566160" cy="67056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r>
              <a:rPr lang="en-US" sz="2800" b="1" baseline="30000" dirty="0" smtClean="0">
                <a:solidFill>
                  <a:schemeClr val="tx1"/>
                </a:solidFill>
              </a:rPr>
              <a:t>st</a:t>
            </a:r>
            <a:r>
              <a:rPr lang="en-US" sz="2800" b="1" dirty="0" smtClean="0">
                <a:solidFill>
                  <a:schemeClr val="tx1"/>
                </a:solidFill>
              </a:rPr>
              <a:t> Generation iPod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5GB = 1,000 Songs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615440"/>
            <a:ext cx="3566160" cy="402336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iPod Classic (the newest one)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160 GB = </a:t>
            </a:r>
          </a:p>
          <a:p>
            <a:pPr lvl="2"/>
            <a:r>
              <a:rPr lang="en-US" sz="2000" b="1" dirty="0" smtClean="0">
                <a:solidFill>
                  <a:schemeClr val="tx1"/>
                </a:solidFill>
              </a:rPr>
              <a:t>40,000 Songs</a:t>
            </a:r>
          </a:p>
          <a:p>
            <a:pPr lvl="2"/>
            <a:r>
              <a:rPr lang="en-US" sz="2000" b="1" dirty="0" smtClean="0">
                <a:solidFill>
                  <a:schemeClr val="tx1"/>
                </a:solidFill>
              </a:rPr>
              <a:t>200 Hours of Video</a:t>
            </a:r>
          </a:p>
          <a:p>
            <a:pPr lvl="2"/>
            <a:r>
              <a:rPr lang="en-US" sz="2000" b="1" dirty="0" smtClean="0">
                <a:solidFill>
                  <a:schemeClr val="tx1"/>
                </a:solidFill>
              </a:rPr>
              <a:t>25,000 Photos</a:t>
            </a:r>
          </a:p>
          <a:p>
            <a:pPr marL="749808" lvl="2" indent="0">
              <a:buNone/>
            </a:pP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2575560"/>
            <a:ext cx="3039191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40" y="38100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0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86750" cy="135636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How much memory do you have?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800600" y="1676400"/>
            <a:ext cx="3657600" cy="452596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Researchers estimate that your brain’s storage capacity is equal to: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2.5 Petabytes or 2,500 Terabytes</a:t>
            </a:r>
          </a:p>
          <a:p>
            <a:pPr marL="448056" lvl="1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      </a:t>
            </a:r>
            <a:r>
              <a:rPr lang="en-US" sz="4800" dirty="0" smtClean="0">
                <a:solidFill>
                  <a:schemeClr val="tx1"/>
                </a:solidFill>
              </a:rPr>
              <a:t>OR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3 Million hours of TV Shows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2.2 Trillion Photos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625,000,000 Songs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07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4"/>
          <p:cNvSpPr>
            <a:spLocks noChangeArrowheads="1"/>
          </p:cNvSpPr>
          <p:nvPr/>
        </p:nvSpPr>
        <p:spPr bwMode="auto">
          <a:xfrm>
            <a:off x="2819400" y="304800"/>
            <a:ext cx="33528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Storage Devices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6248400" y="533400"/>
            <a:ext cx="2895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Needed for permanently storing important information such as computer programs, files, and data. </a:t>
            </a: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3276600" y="2362200"/>
            <a:ext cx="25146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/>
              <a:t>Magnetic Storage</a:t>
            </a:r>
          </a:p>
          <a:p>
            <a:pPr algn="ctr"/>
            <a:r>
              <a:rPr lang="en-US" dirty="0"/>
              <a:t>Hard Disk</a:t>
            </a:r>
          </a:p>
          <a:p>
            <a:pPr algn="ctr"/>
            <a:r>
              <a:rPr lang="en-US" dirty="0"/>
              <a:t>Floppy Disk</a:t>
            </a:r>
          </a:p>
          <a:p>
            <a:pPr algn="ctr"/>
            <a:r>
              <a:rPr lang="en-US" dirty="0"/>
              <a:t>Videotape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3276600" y="3886200"/>
            <a:ext cx="25146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Optical Storage</a:t>
            </a:r>
          </a:p>
          <a:p>
            <a:pPr algn="ctr"/>
            <a:r>
              <a:rPr lang="en-US" dirty="0" smtClean="0"/>
              <a:t>CDs</a:t>
            </a:r>
          </a:p>
          <a:p>
            <a:pPr algn="ctr"/>
            <a:r>
              <a:rPr lang="en-US" dirty="0" smtClean="0"/>
              <a:t>DVDs</a:t>
            </a:r>
            <a:endParaRPr lang="en-US" dirty="0"/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815340" y="2362200"/>
            <a:ext cx="211836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Plastic or metal platters that are coated with oxide and store data magnetically.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276600" y="5181600"/>
            <a:ext cx="25146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USB Storage</a:t>
            </a:r>
            <a:endParaRPr lang="en-US" dirty="0"/>
          </a:p>
        </p:txBody>
      </p:sp>
      <p:pic>
        <p:nvPicPr>
          <p:cNvPr id="25602" name="Picture 2" descr="http://t3.gstatic.com/images?q=tbn:A-7DD8UVrF-oqM:http://pirun.ku.ac.th/~b4904281/pics/hard_disk_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4162" y="2418556"/>
            <a:ext cx="1133475" cy="1352550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15340" y="3929142"/>
            <a:ext cx="2514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A storage medium on which data is recorded and read by two lasers </a:t>
            </a:r>
          </a:p>
        </p:txBody>
      </p:sp>
      <p:pic>
        <p:nvPicPr>
          <p:cNvPr id="13" name="Picture 2" descr="http://t2.gstatic.com/images?q=tbn:YeMa4BISUTk5KM:http://transcriptdivas.co.uk/wp-content/uploads/dvd-for-transcription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038599"/>
            <a:ext cx="1485900" cy="990601"/>
          </a:xfrm>
          <a:prstGeom prst="rect">
            <a:avLst/>
          </a:prstGeom>
          <a:noFill/>
        </p:spPr>
      </p:pic>
      <p:pic>
        <p:nvPicPr>
          <p:cNvPr id="54274" name="Picture 2" descr="http://t2.gstatic.com/images?q=tbn:Ys9yU9RQWDKd_M:http://gadgetophilia.com/wp-content/uploads/2009/04/usb-flash-driv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5181600"/>
            <a:ext cx="1447800" cy="1247698"/>
          </a:xfrm>
          <a:prstGeom prst="rect">
            <a:avLst/>
          </a:prstGeom>
          <a:noFill/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815340" y="5181600"/>
            <a:ext cx="190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A small storage device that can be plugged into a USB port.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6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Input / Output</a:t>
            </a:r>
            <a:endParaRPr lang="en-US" sz="54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a_sc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006" y="1143000"/>
            <a:ext cx="174783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_pri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91942"/>
            <a:ext cx="1281112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a_speak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51887"/>
            <a:ext cx="1417637" cy="141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9" name="Picture 5" descr="a_keybo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97" y="3751846"/>
            <a:ext cx="2217738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a_moni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7" y="3546277"/>
            <a:ext cx="13716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a_headse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694" y="3505200"/>
            <a:ext cx="856123" cy="115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mouse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715000"/>
            <a:ext cx="914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00" y="2949714"/>
            <a:ext cx="1747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Scanner</a:t>
            </a:r>
          </a:p>
          <a:p>
            <a:pPr algn="ctr"/>
            <a:r>
              <a:rPr lang="en-US" sz="2000" b="1" dirty="0" smtClean="0"/>
              <a:t>Input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73499" y="2862711"/>
            <a:ext cx="1747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Speakers</a:t>
            </a:r>
          </a:p>
          <a:p>
            <a:pPr algn="ctr"/>
            <a:r>
              <a:rPr lang="en-US" sz="2000" b="1" dirty="0" smtClean="0"/>
              <a:t>Output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00837" y="2747710"/>
            <a:ext cx="1747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Printer</a:t>
            </a:r>
          </a:p>
          <a:p>
            <a:pPr algn="ctr"/>
            <a:r>
              <a:rPr lang="en-US" sz="2000" b="1" dirty="0" smtClean="0"/>
              <a:t>Output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78681" y="4860143"/>
            <a:ext cx="1747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Keyboard</a:t>
            </a:r>
          </a:p>
          <a:p>
            <a:pPr algn="ctr"/>
            <a:r>
              <a:rPr lang="en-US" sz="2000" b="1" dirty="0" smtClean="0"/>
              <a:t>Input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73499" y="5018645"/>
            <a:ext cx="1747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Monitor</a:t>
            </a:r>
          </a:p>
          <a:p>
            <a:pPr algn="ctr"/>
            <a:r>
              <a:rPr lang="en-US" sz="2000" b="1" dirty="0" smtClean="0"/>
              <a:t>Output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67474" y="4724400"/>
            <a:ext cx="2371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Headset with Microphone</a:t>
            </a:r>
          </a:p>
          <a:p>
            <a:pPr algn="ctr"/>
            <a:r>
              <a:rPr lang="en-US" sz="2000" b="1" dirty="0" err="1" smtClean="0"/>
              <a:t>Input/Output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083719" y="5827931"/>
            <a:ext cx="1747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Mouse</a:t>
            </a:r>
          </a:p>
          <a:p>
            <a:pPr algn="ctr"/>
            <a:r>
              <a:rPr lang="en-US" sz="2000" b="1" dirty="0" smtClean="0"/>
              <a:t>Input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4544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Peripheral Device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 Any device that broadens the use of your computer</a:t>
            </a:r>
          </a:p>
          <a:p>
            <a:endParaRPr lang="en-US" sz="3600" b="1" dirty="0">
              <a:solidFill>
                <a:schemeClr val="tx1"/>
              </a:solidFill>
            </a:endParaRPr>
          </a:p>
          <a:p>
            <a:pPr lvl="1"/>
            <a:r>
              <a:rPr lang="en-US" sz="3200" b="1" dirty="0" smtClean="0">
                <a:solidFill>
                  <a:schemeClr val="tx1"/>
                </a:solidFill>
              </a:rPr>
              <a:t>Printers</a:t>
            </a:r>
          </a:p>
          <a:p>
            <a:pPr lvl="1"/>
            <a:r>
              <a:rPr lang="en-US" sz="3200" b="1" dirty="0" smtClean="0">
                <a:solidFill>
                  <a:schemeClr val="tx1"/>
                </a:solidFill>
              </a:rPr>
              <a:t>Scanners</a:t>
            </a:r>
          </a:p>
          <a:p>
            <a:pPr lvl="1"/>
            <a:r>
              <a:rPr lang="en-US" sz="3200" b="1" dirty="0" smtClean="0">
                <a:solidFill>
                  <a:schemeClr val="tx1"/>
                </a:solidFill>
              </a:rPr>
              <a:t>Digital Cameras</a:t>
            </a:r>
          </a:p>
          <a:p>
            <a:pPr lvl="1"/>
            <a:r>
              <a:rPr lang="en-US" sz="3200" b="1" dirty="0" smtClean="0">
                <a:solidFill>
                  <a:schemeClr val="tx1"/>
                </a:solidFill>
              </a:rPr>
              <a:t>Tablets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5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icomputerrepair.net/images/open-computer-c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5105400" cy="46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06640" cy="135636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Lets look inside . . .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1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406640" cy="135636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Definitions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5105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CPU</a:t>
            </a:r>
            <a:r>
              <a:rPr lang="en-US" sz="4000" dirty="0" smtClean="0">
                <a:solidFill>
                  <a:schemeClr val="tx1"/>
                </a:solidFill>
              </a:rPr>
              <a:t>:  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</a:rPr>
              <a:t>Central Processing Unit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</a:rPr>
              <a:t>Brains of the computer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</a:rPr>
              <a:t>All of the processing goes on through the CPU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3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5850" y="65022"/>
            <a:ext cx="7429499" cy="1478570"/>
          </a:xfrm>
          <a:noFill/>
        </p:spPr>
        <p:txBody>
          <a:bodyPr>
            <a:normAutofit/>
          </a:bodyPr>
          <a:lstStyle/>
          <a:p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Hertz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43592"/>
            <a:ext cx="7429499" cy="354171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Hertz measures the speed of a CPU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Hertz = number of cycles per second</a:t>
            </a:r>
            <a:br>
              <a:rPr lang="en-US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2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Megahertz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Gigahertz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Terahertz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3251906" cy="301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32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406640" cy="135636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Definitions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/>
              <a:t>RAM</a:t>
            </a:r>
            <a:endParaRPr lang="en-US" sz="4000" b="1" dirty="0"/>
          </a:p>
          <a:p>
            <a:pPr lvl="1"/>
            <a:r>
              <a:rPr lang="en-US" sz="3600" dirty="0"/>
              <a:t>Random Access Memory</a:t>
            </a:r>
          </a:p>
          <a:p>
            <a:pPr lvl="1"/>
            <a:r>
              <a:rPr lang="en-US" sz="3600" dirty="0"/>
              <a:t>Like the short term memory on the computer</a:t>
            </a:r>
          </a:p>
          <a:p>
            <a:pPr lvl="1"/>
            <a:r>
              <a:rPr lang="en-US" sz="3600" dirty="0" smtClean="0"/>
              <a:t> Only </a:t>
            </a:r>
            <a:r>
              <a:rPr lang="en-US" sz="3600" dirty="0"/>
              <a:t>VOLITILE INFORMATION CAN BE STORED </a:t>
            </a:r>
            <a:r>
              <a:rPr lang="en-US" sz="3600" dirty="0" smtClean="0"/>
              <a:t>HERE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66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406640" cy="135636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Definitions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5105400"/>
          </a:xfrm>
        </p:spPr>
        <p:txBody>
          <a:bodyPr>
            <a:noAutofit/>
          </a:bodyPr>
          <a:lstStyle/>
          <a:p>
            <a:r>
              <a:rPr lang="en-US" sz="4000" b="1" dirty="0"/>
              <a:t>ROM</a:t>
            </a:r>
          </a:p>
          <a:p>
            <a:pPr lvl="1"/>
            <a:r>
              <a:rPr lang="en-US" sz="3600" dirty="0"/>
              <a:t>Read Only Memory</a:t>
            </a:r>
          </a:p>
          <a:p>
            <a:pPr lvl="1"/>
            <a:r>
              <a:rPr lang="en-US" sz="3600" dirty="0"/>
              <a:t>Like the Long Term Memory on the computer</a:t>
            </a:r>
          </a:p>
          <a:p>
            <a:pPr lvl="1"/>
            <a:r>
              <a:rPr lang="en-US" sz="3600" dirty="0"/>
              <a:t>ONLY NON-VIOLITILE INFORMATION CAN BE STORED HERE</a:t>
            </a:r>
          </a:p>
        </p:txBody>
      </p:sp>
    </p:spTree>
    <p:extLst>
      <p:ext uri="{BB962C8B-B14F-4D97-AF65-F5344CB8AC3E}">
        <p14:creationId xmlns:p14="http://schemas.microsoft.com/office/powerpoint/2010/main" val="308673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</a:rPr>
              <a:t>RAM 	vs 	ROM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56060" y="2000079"/>
            <a:ext cx="3658792" cy="3541714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Requires a constant form of power to work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Programs that are turned on and running stored here for better efficiency 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3600" b="1" dirty="0" smtClean="0">
                <a:solidFill>
                  <a:schemeClr val="tx1"/>
                </a:solidFill>
              </a:rPr>
              <a:t>Volatile </a:t>
            </a:r>
          </a:p>
          <a:p>
            <a:pPr marL="36576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(Elements erased when device is turned off)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05400" y="1965960"/>
            <a:ext cx="3657600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Does not require a constant form of power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Start up files are found here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Non-Volatile</a:t>
            </a:r>
          </a:p>
          <a:p>
            <a:pPr marL="36576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(Memory that will be saved when turned off)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</a:rPr>
              <a:t>RAM vs. ROM</a:t>
            </a:r>
            <a:endParaRPr lang="en-US" sz="66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030366"/>
            <a:ext cx="4495800" cy="36752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1524000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RAM </a:t>
            </a:r>
          </a:p>
          <a:p>
            <a:pPr algn="ctr"/>
            <a:r>
              <a:rPr lang="en-US" sz="3600" b="1" dirty="0" smtClean="0"/>
              <a:t>(Random Access Memory)</a:t>
            </a:r>
            <a:endParaRPr lang="en-US" sz="3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72583"/>
            <a:ext cx="3140929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coolSlant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5018762" y="1515649"/>
            <a:ext cx="4125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ROM</a:t>
            </a:r>
            <a:br>
              <a:rPr lang="en-US" sz="3600" b="1" dirty="0" smtClean="0"/>
            </a:br>
            <a:r>
              <a:rPr lang="en-US" sz="3600" b="1" dirty="0" smtClean="0"/>
              <a:t>(Read Only Memory)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192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239"/>
            <a:ext cx="798195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How to Remember RAM v. ROM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4.bp.blogspot.com/_JPiwmRVDVxo/TPOs6ZpcugI/AAAAAAAAAdg/_ZOI7OMFFLY/s1600/RAMimag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04" y="1143000"/>
            <a:ext cx="5767192" cy="4454994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8200" y="56388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Think of all the brain cells that were lost when they hit their heads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5976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86750" cy="135636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How to remember RAM v. ROM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8184" y="1397675"/>
            <a:ext cx="28793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ROM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2438400"/>
            <a:ext cx="4794902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ON</a:t>
            </a:r>
            <a:endParaRPr lang="en-US" sz="239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513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3771</TotalTime>
  <Words>465</Words>
  <Application>Microsoft Office PowerPoint</Application>
  <PresentationFormat>On-screen Show (4:3)</PresentationFormat>
  <Paragraphs>116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  <vt:variant>
        <vt:lpstr>Custom Shows</vt:lpstr>
      </vt:variant>
      <vt:variant>
        <vt:i4>1</vt:i4>
      </vt:variant>
    </vt:vector>
  </HeadingPairs>
  <TitlesOfParts>
    <vt:vector size="27" baseType="lpstr">
      <vt:lpstr>Adobe Gothic Std B</vt:lpstr>
      <vt:lpstr>Arial</vt:lpstr>
      <vt:lpstr>Calibri</vt:lpstr>
      <vt:lpstr>Tahoma</vt:lpstr>
      <vt:lpstr>Trebuchet MS</vt:lpstr>
      <vt:lpstr>Wingdings 3</vt:lpstr>
      <vt:lpstr>Facet</vt:lpstr>
      <vt:lpstr>Hardware</vt:lpstr>
      <vt:lpstr>Definitions</vt:lpstr>
      <vt:lpstr>Hertz</vt:lpstr>
      <vt:lpstr>Definitions</vt:lpstr>
      <vt:lpstr>Definitions</vt:lpstr>
      <vt:lpstr>RAM  vs  ROM</vt:lpstr>
      <vt:lpstr>RAM vs. ROM</vt:lpstr>
      <vt:lpstr>How to Remember RAM v. ROM</vt:lpstr>
      <vt:lpstr>How to remember RAM v. ROM</vt:lpstr>
      <vt:lpstr>Definitions Continued:</vt:lpstr>
      <vt:lpstr>Motherboard &amp; Hard Drive</vt:lpstr>
      <vt:lpstr>Memory, what’s it all mean?</vt:lpstr>
      <vt:lpstr>How are you going to remember it? Mnemonic Devices . . .</vt:lpstr>
      <vt:lpstr>How Much Memory Do You Have?</vt:lpstr>
      <vt:lpstr>How much memory do you have?</vt:lpstr>
      <vt:lpstr>PowerPoint Presentation</vt:lpstr>
      <vt:lpstr>Input / Output</vt:lpstr>
      <vt:lpstr>Peripheral Device</vt:lpstr>
      <vt:lpstr>Lets look inside . . .</vt:lpstr>
      <vt:lpstr>Hardware PPT for website</vt:lpstr>
    </vt:vector>
  </TitlesOfParts>
  <Company>Utah Valley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Computer Basics</dc:title>
  <dc:creator>lLehi High School</dc:creator>
  <cp:lastModifiedBy>dleiter</cp:lastModifiedBy>
  <cp:revision>45</cp:revision>
  <cp:lastPrinted>2014-01-23T15:02:36Z</cp:lastPrinted>
  <dcterms:created xsi:type="dcterms:W3CDTF">2011-09-01T21:34:51Z</dcterms:created>
  <dcterms:modified xsi:type="dcterms:W3CDTF">2015-09-02T20:12:41Z</dcterms:modified>
</cp:coreProperties>
</file>