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688" r:id="rId4"/>
    <p:sldMasterId id="2147483690" r:id="rId5"/>
  </p:sldMasterIdLst>
  <p:notesMasterIdLst>
    <p:notesMasterId r:id="rId69"/>
  </p:notesMasterIdLst>
  <p:sldIdLst>
    <p:sldId id="256" r:id="rId6"/>
    <p:sldId id="31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307" r:id="rId20"/>
    <p:sldId id="269" r:id="rId21"/>
    <p:sldId id="300" r:id="rId22"/>
    <p:sldId id="312" r:id="rId23"/>
    <p:sldId id="317" r:id="rId24"/>
    <p:sldId id="318" r:id="rId25"/>
    <p:sldId id="319" r:id="rId26"/>
    <p:sldId id="320" r:id="rId27"/>
    <p:sldId id="321"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1" r:id="rId59"/>
    <p:sldId id="302" r:id="rId60"/>
    <p:sldId id="303" r:id="rId61"/>
    <p:sldId id="308" r:id="rId62"/>
    <p:sldId id="310" r:id="rId63"/>
    <p:sldId id="311" r:id="rId64"/>
    <p:sldId id="313" r:id="rId65"/>
    <p:sldId id="314" r:id="rId66"/>
    <p:sldId id="315" r:id="rId67"/>
    <p:sldId id="30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0" autoAdjust="0"/>
    <p:restoredTop sz="94660"/>
  </p:normalViewPr>
  <p:slideViewPr>
    <p:cSldViewPr>
      <p:cViewPr varScale="1">
        <p:scale>
          <a:sx n="96" d="100"/>
          <a:sy n="96" d="100"/>
        </p:scale>
        <p:origin x="4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640" units="cm"/>
          <inkml:channel name="Y" type="integer" max="480" units="cm"/>
        </inkml:traceFormat>
        <inkml:channelProperties>
          <inkml:channelProperty channel="X" name="resolution" value="20" units="1/cm"/>
          <inkml:channelProperty channel="Y" name="resolution" value="20" units="1/cm"/>
        </inkml:channelProperties>
      </inkml:inkSource>
      <inkml:timestamp xml:id="ts0" timeString="2012-09-12T01:55:28.495"/>
    </inkml:context>
    <inkml:brush xml:id="br0">
      <inkml:brushProperty name="width" value="0.05292" units="cm"/>
      <inkml:brushProperty name="height" value="0.05292" units="cm"/>
      <inkml:brushProperty name="color" value="#FF0000"/>
    </inkml:brush>
  </inkml:definitions>
  <inkml:trace contextRef="#ctx0" brushRef="#br0">6985 15002,'0'0,"0"40,0-1,0-39,0 40,0 0,0-40,0 39,0-39,0 40,0-40,0 40,0-1,0-39,0 40,0-40,0 40,0-40,0 39,0 1,0-40,0 40,0-40,0 40,0-40,0 39,0-39,0 0,0 40,0-40,0 40,0-40,0 0,0 0,0 0,40 0,-1 0,-39 0,40 0,0 0,-40 0,39 0,-39 0,40 0,-40 0,0 0,40 0,-40 39,0-39,0 0,0 0,0 40,0 0,0-40,0 39,0 1,0-40,0 40,0-40,0 39,0-39,0 40,0 0,-40-40,40 0,0 39,0-39,-40 0,40 0,0 40,-39-40,-1 0,40 0,-40 0,40 40,-39-40,39 0,-40 0,0 0,40 0,0 0,0 39,0-39,0 40,0-40,0 40,0-40,0 40,0-1,0 1,0-40,0 40,0-1,0-39,0 40,0-40,0 40,0-40,0 39,0 1,0-40,0 40,0-40,0 39,0-39,0 40,0 0,0-40,0 0,0 0,40 0,-40 0,0 0,40 0,-40 0,39 0,-39 0,0 0,0 40,0-40,0 39,0-39,0 40,0-40,0 40,0-1,0-39,0 40,0-40,0 40,0-40,-39 0,39 0,-40 39,0-39,40 0,-39 0,39 0,0 40,-40-40,40 40,0-40,0 39,-40-39,40 40,0 0,0-40,-39 39,39-39,0 40,0-40,0 40,0-1,39 41,-39-40,0-1,0-39,0 40,0-40,0 40,0-40,0 39,0 1,0-40,0 40,0-40,0 39,0-39,0 40</inkml:trace>
  <inkml:trace contextRef="#ctx0" brushRef="#br0" timeOffset="6015.7405">22503 14922,'0'40,"0"-40,0 40,0 0,0-1,0-39,0 40,0-40,0 79,0-39,0 0,0-1,0-39,0 40,0 0,0-1,0-39,0 40,0-40,0 40,0-40,-40 0,40 0,-40 0,40 0,-39 0,39 0,-40 0,0 0,40 0,-39 0,39 0,-40 0,40 0,-40 0,40 0,-39 0,39 0,0 40,0-40,-40 39,40-39,0 40,0-40,0 40,0-1,0-39,0 40,0 39,0-39,0 0,0-1,0-39,0 0,40 0,-1 0,1 0,0 0,-40 40,0-40,39 40,-39-40,0 39,0-39,0 0,0 40,40-40,-40 0,40 0,-40 0,0 0,39 0,-39 0,40 0,-40 0,0 0,0 40,0-40,0 0,0 39,0-39,0 40,0 0,0 0,0-40,0 39,0-39,0 40,0-40,0 40,0-1,0-39,0 40,0-40,0 40,0-40,0 39,0 1,0-40,0 40,40-1,-40 1,39 0,-39-40,40 40,-40-40,0 0,0 0,0 0,40 0,-40 39,0-39,0 0,0 0,0 0,0 0,0 0,0 40,0-40,0 40,0-40,0 79,0-79,0 40,0-1,0-39,0 40,0 0,0-40,0 39,0 1,0 0,0-1,0-39,0 40,0-40,0 40,0-1,0-39,0 40,0-40,0 40,0-40,0 40,0-1,0-39,0 40,0-40,0 40,0-40,0 39,0 1,-80-40,1 0,39 0,-39 0,39 0,-79 0,80 0,-1 0,0 0,1 0,-1 0,0 0,1 0,-1 0,0 0,0 0,1 0,-1 0,40 0,-79 0,79 0,-80 0,80 0,-39 0,-41 0,41 0,-41 0,40 0,-39 0,39 0,1 0,-1 0,40 40,-79-40,39 0,40 0,-40 0,1 0,39 0,-40 39</inkml:trace>
  <inkml:trace contextRef="#ctx0" brushRef="#br0" timeOffset="10984.5857">6747 7699,'0'0,"0"40,0-40,0 40,0-40,0 39,0-39,0 40,0 0,0 0,0-40,0 39,0 1,0-40,0 40,0-40,0 39,0-39,0 40,0 0,-40-40,40 39,0-39,0 40,0-40,0 40,0-1,0 1,0-40,0 40,0-40,0 39,0 1,0-40,0 40,0-40,0 39,0-39,0 80,0-80,0 40,0-40,0 79,0-79,0 40,0-40,0 39,0-39,0 40,0 0,0-40,0 39,0-39,0 40,0-40,0 0,0 40,0-40,0 39,0-39,0 80,0-40,0-40,0 39,0 1,0 0,0-1,0 1,0 0,0-1,0-39,0 40,0 0,0-1,0 41,0-41,0 1,0-40,0 40,0-40,0 39,0-39,0 40,0 0,0-40,0 40,0-40,0 39,0-39,0 40,0 0,0-1,0-39,0 40,0-40,0 40,0-1,0-39,0 40,0 0,0-40,0 39,0 1,0-40,0 40,0 0,0-1,0 1,0 0,0-1,0-39,0 40,0-40,0 40,0-40,0 39,0 1,0-40</inkml:trace>
  <inkml:trace contextRef="#ctx0" brushRef="#br0" timeOffset="17812.842">22106 7739,'0'40,"0"-40,0 79,0-79,0 40,0-40,0 40,0-1,0-39,0 40,0-40,0 40,0-40,0 39,0 1,0-40,0 40,0-40,0 39,0-39,-40 0,40 0,0 40,-39-40,39 40,-40-40,40 39,0-39,0 80,-40-80,40 39,0-39,0 40,0 0,0-40,0 39,0-39,0 40,0-40,0 40,0 0,0-40,0 39,0-39,0 0,0 40,0-40,0 40,0-40,0 39,0-39,0 40,0 0,0-40,0 39,0-39,0 40,0-40,0 40,0-1,0-39,0 40,0-40,0 40,0-40,0 40,0-1,0-39,0 40,0-40,0 40,0-1,0 1,0-40,0 40,0-40,0 39,0 1,0-40,0 40,0-40,0 39,0-39,0 40,0 0,0-40,0 39,0-39,0 0,0 0,0 0,0 0,0 40,0-40,0 0,0 0,0 0,40 0,-40 40,0-40,0 0,0 39,0-39,0 40,0-40,0 0,40 0,-40 40,0 0,39-40,-39 79,40-79,-40 40,0 39,0-39,0-1,0 1,0-40,0 40,0-1,0-39,-40 0,40 0,0 40,0-40,-39 0,39 0,-40 0,0 0,40 0,-39 0,39 0,-40 0,40 0,-40 0,0 0,40 0,-39 0,39 0,-80 0,80 0,-39 0,39 0,0 0,-40 0,0 0,40 0,0 0,-39 0,39 0,-40 0,0 0,40 40,0-40,0 40,-39-40,39 39,0-39</inkml:trace>
</inkml:ink>
</file>

<file path=ppt/ink/ink2.xml><?xml version="1.0" encoding="utf-8"?>
<inkml:ink xmlns:inkml="http://www.w3.org/2003/InkML">
  <inkml:definitions>
    <inkml:context xml:id="ctx0">
      <inkml:inkSource xml:id="inkSrc0">
        <inkml:traceFormat>
          <inkml:channel name="X" type="integer" max="640" units="cm"/>
          <inkml:channel name="Y" type="integer" max="480" units="cm"/>
        </inkml:traceFormat>
        <inkml:channelProperties>
          <inkml:channelProperty channel="X" name="resolution" value="20" units="1/cm"/>
          <inkml:channelProperty channel="Y" name="resolution" value="20" units="1/cm"/>
        </inkml:channelProperties>
      </inkml:inkSource>
      <inkml:timestamp xml:id="ts0" timeString="2012-09-12T01:59:30.530"/>
    </inkml:context>
    <inkml:brush xml:id="br0">
      <inkml:brushProperty name="width" value="0.05292" units="cm"/>
      <inkml:brushProperty name="height" value="0.05292" units="cm"/>
      <inkml:brushProperty name="color" value="#FF0000"/>
    </inkml:brush>
  </inkml:definitions>
  <inkml:trace contextRef="#ctx0" brushRef="#br0">8731 7580,'0'40,"0"-40,0 40,0-40,0 39,0-39,0 40,0 0,0-40,0 39,0-39,0 40,0-40,0 40,-39-40,39 0,0 40,-40-40,40 0,0 39,-40-39,40 0,-40 0,1 0,39 0,0 0,-40 0,0 0,40 0,-39 0,39 0,-40 0,40 0,-40 0,1 0,39 0,-40 0,40 0,-40 0,40 0,-39 0,39 0,-40 0,0 0,40 0,-39 0,-1 0,40 40,-40-40,40 0,-39 40,39-40,0 39,0-39,0 40,0 0,-40-1,40-39,0 40,0-40,0 40,0-1,0-39,0 40,0-40,0 40,0-40,-40 0,40 0,0 39,-40-39,40 40,-39-40,39 40,0-40,-40 0,40 0,-40 0,40 0,-39 0,-1 0,0 0,40 0,-39 0,-1 0,40 0,-40 0,40 0,-39 0,39 0,-40 0,0 0,40 0,-40 0,40 0,-39 0,-1 0,40 0,0 0,-40 39,1-39,39 40,0-40,-40 40,40-40,0 40,0-1,0 1,0-40,0 40,0-1,0-39,0 40,0-40,0 40,0-40,0 39,0 1,0-40,0 40,0-40,0 39,0 1,0 0,0-40,0 40,0-40,0 39,0-39,0 40,0 0,0-40,0 39,-40-39,1 0,39 0,-40 40,40-40,-79 0,79 0,-40 0,40 40,0-40,-40 0,40 0,0 39,0-39,0 40,-39-40,39 0,0 40,0-40,0 39,0-39,0 40,0-40,0 40,0-1,0-39,0 40,0-40,0 40,0-40,0 39,0 1,0-40,0 40,0 0</inkml:trace>
  <inkml:trace contextRef="#ctx0" brushRef="#br0" timeOffset="6187.6188">22463 7779,'0'39,"0"41,0-80,0 40,0-1,0 1,0-40,0 40,0-40,0 79,0-79,0 40,0-40,0 39,0-39,0 40,0 0,0-40,0 39,0-39,0 40,0-40,0 40,0-40,0 0,0 0,0 39,0-39,0 40,0-40,0 40,0-40,0 39,0 1,0-40,0 40,0-40,0 0,0 40,0-40,0 39,0-39,0 40,0-40,0 40,0-1,0-39,0 40,0-40,0 0,0 40,0-40,0 39,0-39,0 40,0-40,0 40,0-1,0-39,0 40,0-40,0 40,0-40,0 40,0-1,0-39,0 40,0-40,0 40,0-40,0 0,0 0,0 39,0-39,0 40,0-40,0 40,0-40,0 39,0 1,0-40,0 40,0-40,0 39,0-39,0 40,0 0,0-40,0 39,0-39,0 40,0-40,0 40,0-1,0-39,0 40,0-40,0 40,0-40,0 40,0-1,0-39</inkml:trace>
  <inkml:trace contextRef="#ctx0" brushRef="#br0" timeOffset="13469.0086">22463 14407,'0'0,"0"39,0-39,0 40,0-40,0 40,0-1,0-39,0 40,0 0,0-1,0-39,0 40,0-40,0 40,0-40,0 39,0 1,0-40,0 40,0-40,0 39,0-39,0 40,0 0,0-40,0 40,0-40,0 39,0-39,0 40,0-40,0 40,0-1,0-39,0 40,0-40,0 40,0-40,0 39,0 1,0-40,0 40,0-40,0 39,0-39,0 40,0 0,0-40,0 40,0-40,0 39,0-39,0 40,0 0,0-40,0 39,0-39,0 40,0-40,0 40,0-1,0-39,0 40,0-40,0 40,0-40,0 39,0 1,0-40,0 40,0-40,0 39,0-39,0 40,0 0,0-1,0-39,0 40,0-40,0 40,0 0,0-40,0 39,0 1,0-40,0 40,0-1,0-39,0 40,0-40,0 40,0-40,0 39,0 1,0-40,0 40,0-40,0 39,0-39,0 40,0 0,0-40,0 40,0-40,0 39,0-39,0 80,0-80,0 39,0 1,0 0,0-40,0 39,0-39,0 40,0-40,0 40,0-1,0-39,0 40,0-40,0 40</inkml:trace>
  <inkml:trace contextRef="#ctx0" brushRef="#br0" timeOffset="19156.6178">6747 14208,'0'0,"0"40,0-40,0 40,0-40,0 79,0-79,0 40,0-40,0 39,0 1,0 0,0-40,0 39,0-39,0 40,0-40,0 40,0-1,0 1,0-40,0 79,0-79,0 40,0-40,0 40,0-40,0 39,0 1,0-40,0 40,0-40,0 40,0-40,0 39,0 1,0-40,0 40,0-40,0 39,0-39,0 40,0 0,0-40,0 39,0-39,0 40,0-40,0 40,0-1,0-39,0 40,0-40,0 0,0 0,0 40,0-40,0 40,0-40,0 39,0-39,0 40,0 0,0-40,0 39,0-39,0 40,0 0,0-1,0 1,0-40,0 79,0-39,0 0,0-40,0 39,0-39,0 40,0-40,0 40,0-40,0 39,0 1,0-40,0 40,0-40,0 40,0-40,0 39,0 1,0-40,0 40,0-40,0 39,0 1,0 0,0-40,0 39,0-39,0 40,0 0,0-1,0-39,0 40,0-40,0 40,0 0,0-1,0-39,0 80,0-80,0 39,0 1,0 0,0-40,0 39,0-39,0 40,0-40,0 40,0-40,0 39,0 1,0-40,0 40,0-40,0 39,0-39,0 40,0 0,0-40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47C23-E18D-4E51-BBBB-751823141956}" type="datetimeFigureOut">
              <a:rPr lang="en-US" smtClean="0"/>
              <a:t>3/10/2016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FE40A-F41A-4E86-A2F2-A0BE6292882F}" type="slidenum">
              <a:rPr lang="en-US" smtClean="0"/>
              <a:t>‹#›</a:t>
            </a:fld>
            <a:endParaRPr lang="en-US"/>
          </a:p>
        </p:txBody>
      </p:sp>
    </p:spTree>
    <p:extLst>
      <p:ext uri="{BB962C8B-B14F-4D97-AF65-F5344CB8AC3E}">
        <p14:creationId xmlns:p14="http://schemas.microsoft.com/office/powerpoint/2010/main" val="405635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FE40A-F41A-4E86-A2F2-A0BE6292882F}"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10062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19AC7-8A45-48BD-B0F4-EF4FA5769991}"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894042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00F6-6896-48BF-ACFC-79FA0833E09F}"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2110437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498CC-79B2-470A-B837-86361251DE0E}"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478850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F90FD6F-8D7B-4F63-8440-3DEE482CC097}" type="datetime1">
              <a:rPr lang="en-US" smtClean="0"/>
              <a:t>3/10/2016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6239957-1D5D-4E19-9CD0-36666FFD0FDD}"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2AEC73-4287-4C9F-8260-B32F3DACE5EF}"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5DB9C4-0C19-484C-8A59-9E8AE43D6BA9}" type="datetime1">
              <a:rPr lang="en-US" smtClean="0"/>
              <a:t>3/10/2016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6239957-1D5D-4E19-9CD0-36666FFD0FD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81DDED-F514-4FA9-899B-9CD844AFC4C1}" type="datetime1">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9957-1D5D-4E19-9CD0-36666FFD0FDD}"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9C8DD6-73C8-4FFF-A9DA-FA762DD7BD66}" type="datetime1">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39957-1D5D-4E19-9CD0-36666FFD0FDD}"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9EC79D-1D7C-4C9C-BD85-E36DA70AD4FC}" type="datetime1">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39957-1D5D-4E19-9CD0-36666FFD0FD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1B94-CE6D-4556-AA4D-A3C38869B1DB}" type="datetime1">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39957-1D5D-4E19-9CD0-36666FFD0FD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3F821C-A699-4E46-8547-5894AEB72D24}" type="datetime1">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9957-1D5D-4E19-9CD0-36666FFD0FDD}"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DD927-A09A-4E05-88DE-C5B2E4563A34}"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440493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0A37F6-089F-4675-A6E5-43D30CE7A06A}" type="datetime1">
              <a:rPr lang="en-US" smtClean="0"/>
              <a:t>3/10/2016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6239957-1D5D-4E19-9CD0-36666FFD0FDD}"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EF875-5338-454F-AB3C-A5241D9BE4E3}"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251166-7FFC-4955-96BD-372489C3529E}"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9EC79D-1D7C-4C9C-BD85-E36DA70AD4FC}" type="datetime1">
              <a:rPr lang="en-US" smtClean="0">
                <a:solidFill>
                  <a:srgbClr val="1F497D"/>
                </a:solidFill>
              </a:rPr>
              <a:pPr/>
              <a:t>3/10/2016</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36239957-1D5D-4E19-9CD0-36666FFD0FDD}" type="slidenum">
              <a:rPr lang="en-US" smtClean="0"/>
              <a:pPr/>
              <a:t>‹#›</a:t>
            </a:fld>
            <a:endParaRPr lang="en-US"/>
          </a:p>
        </p:txBody>
      </p:sp>
    </p:spTree>
    <p:extLst>
      <p:ext uri="{BB962C8B-B14F-4D97-AF65-F5344CB8AC3E}">
        <p14:creationId xmlns:p14="http://schemas.microsoft.com/office/powerpoint/2010/main" val="1157342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9EC79D-1D7C-4C9C-BD85-E36DA70AD4FC}" type="datetime1">
              <a:rPr lang="en-US" smtClean="0">
                <a:solidFill>
                  <a:srgbClr val="1F497D"/>
                </a:solidFill>
              </a:rPr>
              <a:pPr/>
              <a:t>3/10/2016</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36239957-1D5D-4E19-9CD0-36666FFD0FDD}" type="slidenum">
              <a:rPr lang="en-US" smtClean="0"/>
              <a:pPr/>
              <a:t>‹#›</a:t>
            </a:fld>
            <a:endParaRPr lang="en-US"/>
          </a:p>
        </p:txBody>
      </p:sp>
    </p:spTree>
    <p:extLst>
      <p:ext uri="{BB962C8B-B14F-4D97-AF65-F5344CB8AC3E}">
        <p14:creationId xmlns:p14="http://schemas.microsoft.com/office/powerpoint/2010/main" val="82603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9EC79D-1D7C-4C9C-BD85-E36DA70AD4FC}" type="datetime1">
              <a:rPr lang="en-US" smtClean="0">
                <a:solidFill>
                  <a:srgbClr val="1F497D"/>
                </a:solidFill>
              </a:rPr>
              <a:pPr/>
              <a:t>3/10/2016</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36239957-1D5D-4E19-9CD0-36666FFD0FDD}" type="slidenum">
              <a:rPr lang="en-US" smtClean="0"/>
              <a:pPr/>
              <a:t>‹#›</a:t>
            </a:fld>
            <a:endParaRPr lang="en-US"/>
          </a:p>
        </p:txBody>
      </p:sp>
    </p:spTree>
    <p:extLst>
      <p:ext uri="{BB962C8B-B14F-4D97-AF65-F5344CB8AC3E}">
        <p14:creationId xmlns:p14="http://schemas.microsoft.com/office/powerpoint/2010/main" val="1802155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8B506-14DB-49D9-975F-D563A9013947}" type="datetime1">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4168236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1A809-689E-47DF-B6E7-7051BDF03F9A}" type="datetime1">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2827754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757DDB-87F3-4832-972F-10E9881204EC}" type="datetime1">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2030131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A43FC-C092-4BE6-AB29-C9D07A8E0984}" type="datetime1">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1375921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E7A64-56DD-4FB7-9D11-B60BC2499DAB}" type="datetime1">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1313053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4B23B-AAAF-4813-B9CD-B21AE77E75CB}" type="datetime1">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3245472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DFB78-EA15-48BA-A42A-632EC0DD6345}" type="datetime1">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39957-1D5D-4E19-9CD0-36666FFD0FDD}" type="slidenum">
              <a:rPr lang="en-US" smtClean="0"/>
              <a:t>‹#›</a:t>
            </a:fld>
            <a:endParaRPr lang="en-US"/>
          </a:p>
        </p:txBody>
      </p:sp>
    </p:spTree>
    <p:extLst>
      <p:ext uri="{BB962C8B-B14F-4D97-AF65-F5344CB8AC3E}">
        <p14:creationId xmlns:p14="http://schemas.microsoft.com/office/powerpoint/2010/main" val="555609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FB262-54BC-448A-8A35-1885EF426E5A}" type="datetime1">
              <a:rPr lang="en-US" smtClean="0"/>
              <a:t>3/10/2016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39957-1D5D-4E19-9CD0-36666FFD0FDD}" type="slidenum">
              <a:rPr lang="en-US" smtClean="0"/>
              <a:t>‹#›</a:t>
            </a:fld>
            <a:endParaRPr lang="en-US"/>
          </a:p>
        </p:txBody>
      </p:sp>
    </p:spTree>
    <p:extLst>
      <p:ext uri="{BB962C8B-B14F-4D97-AF65-F5344CB8AC3E}">
        <p14:creationId xmlns:p14="http://schemas.microsoft.com/office/powerpoint/2010/main" val="403927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CFB262-54BC-448A-8A35-1885EF426E5A}" type="datetime1">
              <a:rPr lang="en-US" smtClean="0"/>
              <a:t>3/10/2016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239957-1D5D-4E19-9CD0-36666FFD0F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CFB262-54BC-448A-8A35-1885EF426E5A}" type="datetime1">
              <a:rPr lang="en-US" smtClean="0">
                <a:solidFill>
                  <a:srgbClr val="1F497D"/>
                </a:solidFill>
              </a:rPr>
              <a:pPr/>
              <a:t>3/10/2016</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239957-1D5D-4E19-9CD0-36666FFD0FDD}" type="slidenum">
              <a:rPr lang="en-US" smtClean="0"/>
              <a:pPr/>
              <a:t>‹#›</a:t>
            </a:fld>
            <a:endParaRPr lang="en-US"/>
          </a:p>
        </p:txBody>
      </p:sp>
    </p:spTree>
    <p:extLst>
      <p:ext uri="{BB962C8B-B14F-4D97-AF65-F5344CB8AC3E}">
        <p14:creationId xmlns:p14="http://schemas.microsoft.com/office/powerpoint/2010/main" val="870822856"/>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CFB262-54BC-448A-8A35-1885EF426E5A}" type="datetime1">
              <a:rPr lang="en-US" smtClean="0">
                <a:solidFill>
                  <a:srgbClr val="1F497D"/>
                </a:solidFill>
              </a:rPr>
              <a:pPr/>
              <a:t>3/10/2016</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239957-1D5D-4E19-9CD0-36666FFD0FDD}" type="slidenum">
              <a:rPr lang="en-US" smtClean="0"/>
              <a:pPr/>
              <a:t>‹#›</a:t>
            </a:fld>
            <a:endParaRPr lang="en-US"/>
          </a:p>
        </p:txBody>
      </p:sp>
    </p:spTree>
    <p:extLst>
      <p:ext uri="{BB962C8B-B14F-4D97-AF65-F5344CB8AC3E}">
        <p14:creationId xmlns:p14="http://schemas.microsoft.com/office/powerpoint/2010/main" val="2083380238"/>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CFB262-54BC-448A-8A35-1885EF426E5A}" type="datetime1">
              <a:rPr lang="en-US" smtClean="0">
                <a:solidFill>
                  <a:srgbClr val="1F497D"/>
                </a:solidFill>
              </a:rPr>
              <a:pPr/>
              <a:t>3/10/2016</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239957-1D5D-4E19-9CD0-36666FFD0FDD}" type="slidenum">
              <a:rPr lang="en-US" smtClean="0"/>
              <a:pPr/>
              <a:t>‹#›</a:t>
            </a:fld>
            <a:endParaRPr lang="en-US"/>
          </a:p>
        </p:txBody>
      </p:sp>
    </p:spTree>
    <p:extLst>
      <p:ext uri="{BB962C8B-B14F-4D97-AF65-F5344CB8AC3E}">
        <p14:creationId xmlns:p14="http://schemas.microsoft.com/office/powerpoint/2010/main" val="2923152803"/>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8.emf"/><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 Target="slide3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 Target="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 Target="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 Target="slide46.xml"/><Relationship Id="rId1" Type="http://schemas.openxmlformats.org/officeDocument/2006/relationships/slideLayout" Target="../slideLayouts/slideLayout6.xml"/><Relationship Id="rId5" Type="http://schemas.openxmlformats.org/officeDocument/2006/relationships/image" Target="../media/image34.wmf"/><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 Target="slide50.xml"/><Relationship Id="rId1" Type="http://schemas.openxmlformats.org/officeDocument/2006/relationships/slideLayout" Target="../slideLayouts/slideLayout6.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slide" Target="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9.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slide" Target="slide60.xml"/></Relationships>
</file>

<file path=ppt/slides/_rels/slide5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41.gi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2.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41.gif"/><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0608" y="1905000"/>
            <a:ext cx="5872120" cy="235449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Introduction to </a:t>
            </a:r>
            <a:endPar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Microsoft </a:t>
            </a: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Word</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ight Arrow 1">
            <a:hlinkClick r:id="rId2"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
        <p:nvSpPr>
          <p:cNvPr id="5" name="TextBox 4"/>
          <p:cNvSpPr txBox="1"/>
          <p:nvPr/>
        </p:nvSpPr>
        <p:spPr>
          <a:xfrm>
            <a:off x="1290608" y="4724400"/>
            <a:ext cx="5567392" cy="1200329"/>
          </a:xfrm>
          <a:prstGeom prst="rect">
            <a:avLst/>
          </a:prstGeom>
          <a:noFill/>
        </p:spPr>
        <p:txBody>
          <a:bodyPr wrap="square" rtlCol="0">
            <a:spAutoFit/>
          </a:bodyPr>
          <a:lstStyle/>
          <a:p>
            <a:r>
              <a:rPr lang="en-US" sz="2400" dirty="0" smtClean="0"/>
              <a:t>Start the Presentation from the Current Slide. </a:t>
            </a:r>
          </a:p>
          <a:p>
            <a:r>
              <a:rPr lang="en-US" sz="2400" dirty="0" smtClean="0"/>
              <a:t>The arrows will take you to the next page.</a:t>
            </a:r>
          </a:p>
          <a:p>
            <a:r>
              <a:rPr lang="en-US" sz="2400" dirty="0" smtClean="0"/>
              <a:t>Follow instructions carefully.</a:t>
            </a:r>
            <a:endParaRPr lang="en-US" sz="2400" dirty="0"/>
          </a:p>
        </p:txBody>
      </p:sp>
    </p:spTree>
    <p:extLst>
      <p:ext uri="{BB962C8B-B14F-4D97-AF65-F5344CB8AC3E}">
        <p14:creationId xmlns:p14="http://schemas.microsoft.com/office/powerpoint/2010/main" val="1140064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Alignment Continued…</a:t>
            </a:r>
            <a:endParaRPr lang="en-US" b="1" dirty="0">
              <a:solidFill>
                <a:srgbClr val="C00000"/>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066800"/>
            <a:ext cx="985837" cy="1113042"/>
          </a:xfrm>
        </p:spPr>
      </p:pic>
      <p:sp>
        <p:nvSpPr>
          <p:cNvPr id="5" name="TextBox 4"/>
          <p:cNvSpPr txBox="1"/>
          <p:nvPr/>
        </p:nvSpPr>
        <p:spPr>
          <a:xfrm>
            <a:off x="1828800" y="1335250"/>
            <a:ext cx="7086600" cy="830997"/>
          </a:xfrm>
          <a:prstGeom prst="rect">
            <a:avLst/>
          </a:prstGeom>
          <a:noFill/>
        </p:spPr>
        <p:txBody>
          <a:bodyPr wrap="square" rtlCol="0">
            <a:spAutoFit/>
          </a:bodyPr>
          <a:lstStyle/>
          <a:p>
            <a:r>
              <a:rPr lang="en-US" sz="2400" dirty="0" smtClean="0"/>
              <a:t>Left Aligned (Ctrl + L) – left side of text is all lined up. Right side is uneven.</a:t>
            </a:r>
            <a:endParaRPr lang="en-US" sz="2400" dirty="0"/>
          </a:p>
        </p:txBody>
      </p:sp>
      <p:sp>
        <p:nvSpPr>
          <p:cNvPr id="6" name="Text Box 2"/>
          <p:cNvSpPr txBox="1">
            <a:spLocks noChangeArrowheads="1"/>
          </p:cNvSpPr>
          <p:nvPr/>
        </p:nvSpPr>
        <p:spPr bwMode="auto">
          <a:xfrm>
            <a:off x="2362200" y="2179842"/>
            <a:ext cx="5638800" cy="1371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Always become familiar with a chat room before you take part in a discussion.  You need to do this to learn the basic rules and the kinds of topics discussed in the chat room.  If the chat room topics cannot be openly discussed with your friends or parents, you should stay out of the chat room</a:t>
            </a:r>
            <a:endParaRPr kumimoji="0" lang="en-US" sz="4400" b="0" i="0" u="none" strike="noStrike" cap="none" normalizeH="0" baseline="0" dirty="0" smtClean="0">
              <a:ln>
                <a:noFill/>
              </a:ln>
              <a:solidFill>
                <a:schemeClr val="tx1"/>
              </a:solidFill>
              <a:effectLst/>
              <a:latin typeface="Arial" pitchFamily="34"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30241"/>
            <a:ext cx="1030777" cy="1097280"/>
          </a:xfrm>
          <a:prstGeom prst="rect">
            <a:avLst/>
          </a:prstGeom>
        </p:spPr>
      </p:pic>
      <p:sp>
        <p:nvSpPr>
          <p:cNvPr id="9" name="TextBox 8"/>
          <p:cNvSpPr txBox="1"/>
          <p:nvPr/>
        </p:nvSpPr>
        <p:spPr>
          <a:xfrm>
            <a:off x="1981200" y="3963382"/>
            <a:ext cx="7086600" cy="830997"/>
          </a:xfrm>
          <a:prstGeom prst="rect">
            <a:avLst/>
          </a:prstGeom>
          <a:noFill/>
        </p:spPr>
        <p:txBody>
          <a:bodyPr wrap="square" rtlCol="0">
            <a:spAutoFit/>
          </a:bodyPr>
          <a:lstStyle/>
          <a:p>
            <a:r>
              <a:rPr lang="en-US" sz="2400" dirty="0" smtClean="0"/>
              <a:t>Center Aligned (Ctrl + E) – text is lined up down the middle so both sides of text are uneven.</a:t>
            </a:r>
            <a:endParaRPr lang="en-US" sz="2400" dirty="0"/>
          </a:p>
        </p:txBody>
      </p:sp>
      <p:sp>
        <p:nvSpPr>
          <p:cNvPr id="10" name="Text Box 3"/>
          <p:cNvSpPr txBox="1">
            <a:spLocks noChangeArrowheads="1"/>
          </p:cNvSpPr>
          <p:nvPr/>
        </p:nvSpPr>
        <p:spPr bwMode="auto">
          <a:xfrm>
            <a:off x="2415540" y="4801792"/>
            <a:ext cx="5814060" cy="1238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Always become familiar with a chat room before you take part in a discussion.  You need to do this to learn the basic rules and the kinds of topics discussed in the chat room.  If the chat room topics cannot be openly discussed with your friends or parents, you should stay out of the chat room</a:t>
            </a:r>
            <a:endParaRPr kumimoji="0" lang="en-US" sz="4400" b="0" i="0" u="none" strike="noStrike" cap="none" normalizeH="0" baseline="0" dirty="0" smtClean="0">
              <a:ln>
                <a:noFill/>
              </a:ln>
              <a:solidFill>
                <a:schemeClr val="tx1"/>
              </a:solidFill>
              <a:effectLst/>
              <a:latin typeface="Arial" pitchFamily="34" charset="0"/>
            </a:endParaRPr>
          </a:p>
        </p:txBody>
      </p:sp>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2414520" y="2258482"/>
              <a:ext cx="5729760" cy="3672360"/>
            </p14:xfrm>
          </p:contentPart>
        </mc:Choice>
        <mc:Fallback xmlns="">
          <p:pic>
            <p:nvPicPr>
              <p:cNvPr id="11" name="Ink 10"/>
              <p:cNvPicPr/>
              <p:nvPr/>
            </p:nvPicPr>
            <p:blipFill>
              <a:blip r:embed="rId5"/>
              <a:stretch>
                <a:fillRect/>
              </a:stretch>
            </p:blipFill>
            <p:spPr>
              <a:xfrm>
                <a:off x="2405160" y="2249122"/>
                <a:ext cx="5748480" cy="3691080"/>
              </a:xfrm>
              <a:prstGeom prst="rect">
                <a:avLst/>
              </a:prstGeom>
            </p:spPr>
          </p:pic>
        </mc:Fallback>
      </mc:AlternateContent>
      <p:sp>
        <p:nvSpPr>
          <p:cNvPr id="12" name="Slide Number Placeholder 11"/>
          <p:cNvSpPr>
            <a:spLocks noGrp="1"/>
          </p:cNvSpPr>
          <p:nvPr>
            <p:ph type="sldNum" sz="quarter" idx="12"/>
          </p:nvPr>
        </p:nvSpPr>
        <p:spPr/>
        <p:txBody>
          <a:bodyPr/>
          <a:lstStyle/>
          <a:p>
            <a:fld id="{36239957-1D5D-4E19-9CD0-36666FFD0FDD}" type="slidenum">
              <a:rPr lang="en-US" smtClean="0"/>
              <a:t>10</a:t>
            </a:fld>
            <a:endParaRPr lang="en-US"/>
          </a:p>
        </p:txBody>
      </p:sp>
      <p:sp>
        <p:nvSpPr>
          <p:cNvPr id="14" name="Right Arrow 13">
            <a:hlinkClick r:id="rId6"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1525148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Alignment Continued…</a:t>
            </a:r>
            <a:endParaRPr lang="en-US" b="1" dirty="0">
              <a:solidFill>
                <a:srgbClr val="C0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1049946" cy="1115568"/>
          </a:xfrm>
          <a:prstGeom prst="rect">
            <a:avLst/>
          </a:prstGeom>
        </p:spPr>
      </p:pic>
      <p:sp>
        <p:nvSpPr>
          <p:cNvPr id="5" name="TextBox 4"/>
          <p:cNvSpPr txBox="1"/>
          <p:nvPr/>
        </p:nvSpPr>
        <p:spPr>
          <a:xfrm>
            <a:off x="1828800" y="1848408"/>
            <a:ext cx="7086600" cy="830997"/>
          </a:xfrm>
          <a:prstGeom prst="rect">
            <a:avLst/>
          </a:prstGeom>
          <a:noFill/>
        </p:spPr>
        <p:txBody>
          <a:bodyPr wrap="square" rtlCol="0">
            <a:spAutoFit/>
          </a:bodyPr>
          <a:lstStyle/>
          <a:p>
            <a:r>
              <a:rPr lang="en-US" sz="2400" dirty="0" smtClean="0"/>
              <a:t>Right Aligned (Ctrl + R) – Right side of text is all lined up. Left side is uneven.</a:t>
            </a:r>
            <a:endParaRPr lang="en-US" sz="2400" dirty="0"/>
          </a:p>
        </p:txBody>
      </p:sp>
      <p:sp>
        <p:nvSpPr>
          <p:cNvPr id="7" name="Text Box 2"/>
          <p:cNvSpPr txBox="1">
            <a:spLocks noChangeArrowheads="1"/>
          </p:cNvSpPr>
          <p:nvPr/>
        </p:nvSpPr>
        <p:spPr bwMode="auto">
          <a:xfrm>
            <a:off x="2362200" y="2679405"/>
            <a:ext cx="5791200" cy="1028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Always become familiar with a chat room before you take part in a discussion.  You need to do this to learn the basic rules and the kinds of topics discussed in the chat room.  If the chat room topics cannot be openly discussed with your friends or parents, you should stay out of the chat room</a:t>
            </a:r>
            <a:endParaRPr kumimoji="0" lang="en-US" sz="4000" b="0" i="0" u="none" strike="noStrike" cap="none" normalizeH="0" baseline="0" dirty="0" smtClean="0">
              <a:ln>
                <a:noFill/>
              </a:ln>
              <a:solidFill>
                <a:schemeClr val="tx1"/>
              </a:solidFill>
              <a:effectLst/>
              <a:latin typeface="Arial" pitchFamily="34"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01" y="3903518"/>
            <a:ext cx="1045845" cy="1115568"/>
          </a:xfrm>
          <a:prstGeom prst="rect">
            <a:avLst/>
          </a:prstGeom>
        </p:spPr>
      </p:pic>
      <p:sp>
        <p:nvSpPr>
          <p:cNvPr id="9" name="TextBox 8"/>
          <p:cNvSpPr txBox="1"/>
          <p:nvPr/>
        </p:nvSpPr>
        <p:spPr>
          <a:xfrm>
            <a:off x="1828800" y="4045803"/>
            <a:ext cx="7086600" cy="830997"/>
          </a:xfrm>
          <a:prstGeom prst="rect">
            <a:avLst/>
          </a:prstGeom>
          <a:noFill/>
        </p:spPr>
        <p:txBody>
          <a:bodyPr wrap="square" rtlCol="0">
            <a:spAutoFit/>
          </a:bodyPr>
          <a:lstStyle/>
          <a:p>
            <a:r>
              <a:rPr lang="en-US" sz="2400" dirty="0" smtClean="0"/>
              <a:t>Justify Aligned (Ctrl + J) – Both left and right sides are even.</a:t>
            </a:r>
            <a:endParaRPr lang="en-US" sz="2400" dirty="0"/>
          </a:p>
        </p:txBody>
      </p:sp>
      <p:sp>
        <p:nvSpPr>
          <p:cNvPr id="10" name="Text Box 3"/>
          <p:cNvSpPr txBox="1">
            <a:spLocks noChangeArrowheads="1"/>
          </p:cNvSpPr>
          <p:nvPr/>
        </p:nvSpPr>
        <p:spPr bwMode="auto">
          <a:xfrm>
            <a:off x="2362200" y="5041946"/>
            <a:ext cx="5791200" cy="13588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Always become familiar with a chat room before you take part in a discussion.  You need to do this to learn the basic rules and the kinds of topics discussed in the chat room.  If the chat room topics cannot be openly discussed with your friends or parents, you should stay out of the chat room</a:t>
            </a:r>
            <a:endParaRPr kumimoji="0" lang="en-US" sz="4400" b="0" i="0" u="none" strike="noStrike" cap="none" normalizeH="0" baseline="0" dirty="0" smtClean="0">
              <a:ln>
                <a:noFill/>
              </a:ln>
              <a:solidFill>
                <a:schemeClr val="tx1"/>
              </a:solidFill>
              <a:effectLst/>
              <a:latin typeface="Arial" pitchFamily="34" charset="0"/>
            </a:endParaRPr>
          </a:p>
        </p:txBody>
      </p:sp>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2428920" y="2728800"/>
              <a:ext cx="5658120" cy="3543840"/>
            </p14:xfrm>
          </p:contentPart>
        </mc:Choice>
        <mc:Fallback xmlns="">
          <p:pic>
            <p:nvPicPr>
              <p:cNvPr id="11" name="Ink 10"/>
              <p:cNvPicPr/>
              <p:nvPr/>
            </p:nvPicPr>
            <p:blipFill>
              <a:blip r:embed="rId5"/>
              <a:stretch>
                <a:fillRect/>
              </a:stretch>
            </p:blipFill>
            <p:spPr>
              <a:xfrm>
                <a:off x="2419560" y="2719440"/>
                <a:ext cx="5676840" cy="3562560"/>
              </a:xfrm>
              <a:prstGeom prst="rect">
                <a:avLst/>
              </a:prstGeom>
            </p:spPr>
          </p:pic>
        </mc:Fallback>
      </mc:AlternateContent>
      <p:sp>
        <p:nvSpPr>
          <p:cNvPr id="12" name="Slide Number Placeholder 11"/>
          <p:cNvSpPr>
            <a:spLocks noGrp="1"/>
          </p:cNvSpPr>
          <p:nvPr>
            <p:ph type="sldNum" sz="quarter" idx="12"/>
          </p:nvPr>
        </p:nvSpPr>
        <p:spPr/>
        <p:txBody>
          <a:bodyPr/>
          <a:lstStyle/>
          <a:p>
            <a:fld id="{36239957-1D5D-4E19-9CD0-36666FFD0FDD}" type="slidenum">
              <a:rPr lang="en-US" smtClean="0"/>
              <a:t>11</a:t>
            </a:fld>
            <a:endParaRPr lang="en-US"/>
          </a:p>
        </p:txBody>
      </p:sp>
      <p:sp>
        <p:nvSpPr>
          <p:cNvPr id="13" name="Right Arrow 12">
            <a:hlinkClick r:id="rId6" action="ppaction://hlinksldjump"/>
          </p:cNvPr>
          <p:cNvSpPr/>
          <p:nvPr/>
        </p:nvSpPr>
        <p:spPr>
          <a:xfrm>
            <a:off x="7708710" y="62484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690319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Paragraph Section – Line Spacing</a:t>
            </a:r>
            <a:endParaRPr lang="en-US" b="1" dirty="0">
              <a:solidFill>
                <a:srgbClr val="C0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 y="1295400"/>
            <a:ext cx="8453435" cy="1690687"/>
          </a:xfrm>
          <a:prstGeom prst="rect">
            <a:avLst/>
          </a:prstGeom>
          <a:ln>
            <a:solidFill>
              <a:schemeClr val="tx1"/>
            </a:solidFill>
          </a:ln>
        </p:spPr>
      </p:pic>
      <p:sp>
        <p:nvSpPr>
          <p:cNvPr id="6" name="Oval 5"/>
          <p:cNvSpPr/>
          <p:nvPr/>
        </p:nvSpPr>
        <p:spPr>
          <a:xfrm>
            <a:off x="6858000" y="2159554"/>
            <a:ext cx="685800" cy="6938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640079" y="3200400"/>
            <a:ext cx="7818121" cy="954107"/>
          </a:xfrm>
          <a:prstGeom prst="rect">
            <a:avLst/>
          </a:prstGeom>
          <a:noFill/>
        </p:spPr>
        <p:txBody>
          <a:bodyPr wrap="square" rtlCol="0">
            <a:spAutoFit/>
          </a:bodyPr>
          <a:lstStyle/>
          <a:p>
            <a:r>
              <a:rPr lang="en-US" sz="2800" dirty="0" smtClean="0"/>
              <a:t>Line Spacing – amount of space between each line of text.</a:t>
            </a:r>
            <a:endParaRPr lang="en-US" sz="2800" dirty="0"/>
          </a:p>
        </p:txBody>
      </p:sp>
      <p:sp>
        <p:nvSpPr>
          <p:cNvPr id="9" name="TextBox 8"/>
          <p:cNvSpPr txBox="1"/>
          <p:nvPr/>
        </p:nvSpPr>
        <p:spPr>
          <a:xfrm>
            <a:off x="1028700" y="4469487"/>
            <a:ext cx="3238500" cy="2185214"/>
          </a:xfrm>
          <a:prstGeom prst="rect">
            <a:avLst/>
          </a:prstGeom>
          <a:noFill/>
          <a:ln>
            <a:solidFill>
              <a:schemeClr val="tx1"/>
            </a:solidFill>
          </a:ln>
        </p:spPr>
        <p:txBody>
          <a:bodyPr wrap="square" rtlCol="0">
            <a:spAutoFit/>
          </a:bodyPr>
          <a:lstStyle/>
          <a:p>
            <a:pPr algn="ctr"/>
            <a:r>
              <a:rPr lang="en-US" sz="2000" dirty="0" smtClean="0"/>
              <a:t>1.0 = Single Space</a:t>
            </a:r>
          </a:p>
          <a:p>
            <a:pPr algn="ctr"/>
            <a:r>
              <a:rPr lang="en-US" dirty="0" smtClean="0"/>
              <a:t>(no space in between each lines)</a:t>
            </a:r>
            <a:endParaRPr lang="en-US" sz="2000" dirty="0" smtClean="0"/>
          </a:p>
          <a:p>
            <a:pPr algn="ctr"/>
            <a:endParaRPr lang="en-US" sz="1400" b="1" dirty="0" smtClean="0">
              <a:solidFill>
                <a:srgbClr val="C00000"/>
              </a:solidFill>
            </a:endParaRPr>
          </a:p>
          <a:p>
            <a:pPr algn="ctr"/>
            <a:r>
              <a:rPr lang="en-US" sz="1400" b="1" dirty="0" smtClean="0">
                <a:solidFill>
                  <a:srgbClr val="C00000"/>
                </a:solidFill>
              </a:rPr>
              <a:t>-Example Below-</a:t>
            </a:r>
          </a:p>
          <a:p>
            <a:endParaRPr lang="en-US" sz="1400" dirty="0"/>
          </a:p>
          <a:p>
            <a:r>
              <a:rPr lang="en-US" sz="1400" dirty="0" smtClean="0"/>
              <a:t>Sometimes </a:t>
            </a:r>
            <a:r>
              <a:rPr lang="en-US" sz="1400" dirty="0"/>
              <a:t>the online world can feel "pretend" because you cannot see the person with whom you are communicating. </a:t>
            </a:r>
            <a:endParaRPr lang="en-US" dirty="0"/>
          </a:p>
        </p:txBody>
      </p:sp>
      <p:sp>
        <p:nvSpPr>
          <p:cNvPr id="10" name="TextBox 9"/>
          <p:cNvSpPr txBox="1"/>
          <p:nvPr/>
        </p:nvSpPr>
        <p:spPr>
          <a:xfrm>
            <a:off x="4953000" y="4038600"/>
            <a:ext cx="3238500" cy="2769989"/>
          </a:xfrm>
          <a:prstGeom prst="rect">
            <a:avLst/>
          </a:prstGeom>
          <a:noFill/>
          <a:ln>
            <a:solidFill>
              <a:schemeClr val="tx1"/>
            </a:solidFill>
          </a:ln>
        </p:spPr>
        <p:txBody>
          <a:bodyPr wrap="square" rtlCol="0">
            <a:spAutoFit/>
          </a:bodyPr>
          <a:lstStyle/>
          <a:p>
            <a:pPr algn="ctr"/>
            <a:r>
              <a:rPr lang="en-US" sz="2000" dirty="0"/>
              <a:t>2</a:t>
            </a:r>
            <a:r>
              <a:rPr lang="en-US" sz="2000" dirty="0" smtClean="0"/>
              <a:t>. 0 = Double Space</a:t>
            </a:r>
          </a:p>
          <a:p>
            <a:pPr algn="ctr"/>
            <a:r>
              <a:rPr lang="en-US" sz="1400" dirty="0" smtClean="0"/>
              <a:t>(A line of text can be placed between each line of test)</a:t>
            </a:r>
          </a:p>
          <a:p>
            <a:pPr algn="ctr"/>
            <a:r>
              <a:rPr lang="en-US" sz="1400" b="1" dirty="0" smtClean="0">
                <a:solidFill>
                  <a:srgbClr val="C00000"/>
                </a:solidFill>
              </a:rPr>
              <a:t>-Example Below-</a:t>
            </a:r>
            <a:endParaRPr lang="en-US" sz="1400" dirty="0"/>
          </a:p>
          <a:p>
            <a:pPr>
              <a:lnSpc>
                <a:spcPct val="200000"/>
              </a:lnSpc>
            </a:pPr>
            <a:r>
              <a:rPr lang="en-US" sz="1400" dirty="0" smtClean="0"/>
              <a:t>Sometimes </a:t>
            </a:r>
            <a:r>
              <a:rPr lang="en-US" sz="1400" dirty="0"/>
              <a:t>the online world can feel "pretend" because you cannot see the person with whom you are communicating. </a:t>
            </a:r>
            <a:endParaRPr lang="en-US" dirty="0"/>
          </a:p>
        </p:txBody>
      </p:sp>
      <p:sp>
        <p:nvSpPr>
          <p:cNvPr id="11" name="Slide Number Placeholder 10"/>
          <p:cNvSpPr>
            <a:spLocks noGrp="1"/>
          </p:cNvSpPr>
          <p:nvPr>
            <p:ph type="sldNum" sz="quarter" idx="12"/>
          </p:nvPr>
        </p:nvSpPr>
        <p:spPr/>
        <p:txBody>
          <a:bodyPr/>
          <a:lstStyle/>
          <a:p>
            <a:fld id="{36239957-1D5D-4E19-9CD0-36666FFD0FDD}" type="slidenum">
              <a:rPr lang="en-US" smtClean="0"/>
              <a:t>12</a:t>
            </a:fld>
            <a:endParaRPr lang="en-US"/>
          </a:p>
        </p:txBody>
      </p:sp>
      <p:sp>
        <p:nvSpPr>
          <p:cNvPr id="12" name="Right Arrow 11">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584597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Other Info to Know</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Margins: Blank white space around the edges of the document.</a:t>
            </a:r>
          </a:p>
          <a:p>
            <a:pPr lvl="1"/>
            <a:r>
              <a:rPr lang="en-US" dirty="0" smtClean="0"/>
              <a:t>To change Margins:</a:t>
            </a:r>
          </a:p>
          <a:p>
            <a:pPr lvl="2"/>
            <a:r>
              <a:rPr lang="en-US" dirty="0" smtClean="0"/>
              <a:t>Page Layout Tab</a:t>
            </a:r>
          </a:p>
          <a:p>
            <a:pPr lvl="2"/>
            <a:r>
              <a:rPr lang="en-US" dirty="0" smtClean="0"/>
              <a:t>Margins</a:t>
            </a:r>
          </a:p>
          <a:p>
            <a:pPr lvl="2"/>
            <a:r>
              <a:rPr lang="en-US" dirty="0" smtClean="0"/>
              <a:t>Custom Margins or choose an existing margin</a:t>
            </a:r>
            <a:endParaRPr lang="en-US" dirty="0"/>
          </a:p>
        </p:txBody>
      </p:sp>
      <p:sp>
        <p:nvSpPr>
          <p:cNvPr id="4" name="Slide Number Placeholder 3"/>
          <p:cNvSpPr>
            <a:spLocks noGrp="1"/>
          </p:cNvSpPr>
          <p:nvPr>
            <p:ph type="sldNum" sz="quarter" idx="12"/>
          </p:nvPr>
        </p:nvSpPr>
        <p:spPr/>
        <p:txBody>
          <a:bodyPr/>
          <a:lstStyle/>
          <a:p>
            <a:fld id="{36239957-1D5D-4E19-9CD0-36666FFD0FDD}" type="slidenum">
              <a:rPr lang="en-US" smtClean="0"/>
              <a:t>13</a:t>
            </a:fld>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362200"/>
            <a:ext cx="1100138" cy="1620203"/>
          </a:xfrm>
          <a:prstGeom prst="rect">
            <a:avLst/>
          </a:prstGeom>
          <a:ln>
            <a:solidFill>
              <a:schemeClr val="tx1"/>
            </a:solidFill>
          </a:ln>
        </p:spPr>
      </p:pic>
      <p:sp>
        <p:nvSpPr>
          <p:cNvPr id="6" name="Right Arrow 5">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3034857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Other Info to Know</a:t>
            </a:r>
            <a:endParaRPr lang="en-US" b="1" dirty="0">
              <a:solidFill>
                <a:srgbClr val="C00000"/>
              </a:solidFill>
            </a:endParaRPr>
          </a:p>
        </p:txBody>
      </p:sp>
      <p:sp>
        <p:nvSpPr>
          <p:cNvPr id="3" name="Content Placeholder 2"/>
          <p:cNvSpPr>
            <a:spLocks noGrp="1"/>
          </p:cNvSpPr>
          <p:nvPr>
            <p:ph idx="1"/>
          </p:nvPr>
        </p:nvSpPr>
        <p:spPr>
          <a:xfrm>
            <a:off x="457200" y="1236554"/>
            <a:ext cx="8229600" cy="3031805"/>
          </a:xfrm>
        </p:spPr>
        <p:txBody>
          <a:bodyPr/>
          <a:lstStyle/>
          <a:p>
            <a:r>
              <a:rPr lang="en-US" dirty="0" smtClean="0"/>
              <a:t>Page Orientation: the way the page prints out.</a:t>
            </a:r>
          </a:p>
          <a:p>
            <a:pPr lvl="1"/>
            <a:r>
              <a:rPr lang="en-US" dirty="0" smtClean="0"/>
              <a:t>Default Orientation: Portrait</a:t>
            </a:r>
          </a:p>
          <a:p>
            <a:pPr lvl="1"/>
            <a:r>
              <a:rPr lang="en-US" dirty="0" smtClean="0"/>
              <a:t>To Change: </a:t>
            </a:r>
          </a:p>
          <a:p>
            <a:pPr lvl="2"/>
            <a:r>
              <a:rPr lang="en-US" dirty="0" smtClean="0"/>
              <a:t>Page Layout Tab</a:t>
            </a:r>
          </a:p>
          <a:p>
            <a:pPr lvl="2"/>
            <a:r>
              <a:rPr lang="en-US" dirty="0" smtClean="0"/>
              <a:t>Orientation</a:t>
            </a:r>
          </a:p>
          <a:p>
            <a:pPr lvl="2"/>
            <a:r>
              <a:rPr lang="en-US" dirty="0" smtClean="0"/>
              <a:t>Choose Portrait or Landscape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t="14934" b="15733"/>
          <a:stretch>
            <a:fillRect/>
          </a:stretch>
        </p:blipFill>
        <p:spPr bwMode="auto">
          <a:xfrm>
            <a:off x="2133600" y="4876800"/>
            <a:ext cx="2225040" cy="15428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l="10666" r="11111"/>
          <a:stretch>
            <a:fillRect/>
          </a:stretch>
        </p:blipFill>
        <p:spPr bwMode="auto">
          <a:xfrm>
            <a:off x="5105399" y="4498127"/>
            <a:ext cx="1800839" cy="230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20236083">
            <a:off x="1083511" y="4168537"/>
            <a:ext cx="1866380" cy="830997"/>
          </a:xfrm>
          <a:prstGeom prst="rect">
            <a:avLst/>
          </a:prstGeom>
          <a:noFill/>
        </p:spPr>
        <p:txBody>
          <a:bodyPr wrap="square" rtlCol="0">
            <a:spAutoFit/>
          </a:bodyPr>
          <a:lstStyle/>
          <a:p>
            <a:r>
              <a:rPr lang="en-US" sz="2400" b="1" dirty="0" smtClean="0">
                <a:solidFill>
                  <a:srgbClr val="C00000"/>
                </a:solidFill>
              </a:rPr>
              <a:t>Landscape (Long Ways)</a:t>
            </a:r>
            <a:endParaRPr lang="en-US" sz="2400" b="1" dirty="0">
              <a:solidFill>
                <a:srgbClr val="C00000"/>
              </a:solidFill>
            </a:endParaRPr>
          </a:p>
        </p:txBody>
      </p:sp>
      <p:sp>
        <p:nvSpPr>
          <p:cNvPr id="7" name="TextBox 6"/>
          <p:cNvSpPr txBox="1"/>
          <p:nvPr/>
        </p:nvSpPr>
        <p:spPr>
          <a:xfrm rot="1572370">
            <a:off x="6567720" y="3914241"/>
            <a:ext cx="1700850" cy="830997"/>
          </a:xfrm>
          <a:prstGeom prst="rect">
            <a:avLst/>
          </a:prstGeom>
          <a:noFill/>
        </p:spPr>
        <p:txBody>
          <a:bodyPr wrap="square" rtlCol="0">
            <a:spAutoFit/>
          </a:bodyPr>
          <a:lstStyle/>
          <a:p>
            <a:r>
              <a:rPr lang="en-US" sz="2400" b="1" dirty="0" smtClean="0">
                <a:solidFill>
                  <a:srgbClr val="C00000"/>
                </a:solidFill>
              </a:rPr>
              <a:t>Portrait (Tall Ways)</a:t>
            </a:r>
            <a:endParaRPr lang="en-US" sz="2400" b="1" dirty="0">
              <a:solidFill>
                <a:srgbClr val="C00000"/>
              </a:solidFill>
            </a:endParaRPr>
          </a:p>
        </p:txBody>
      </p:sp>
      <p:sp>
        <p:nvSpPr>
          <p:cNvPr id="5" name="Slide Number Placeholder 4"/>
          <p:cNvSpPr>
            <a:spLocks noGrp="1"/>
          </p:cNvSpPr>
          <p:nvPr>
            <p:ph type="sldNum" sz="quarter" idx="12"/>
          </p:nvPr>
        </p:nvSpPr>
        <p:spPr/>
        <p:txBody>
          <a:bodyPr/>
          <a:lstStyle/>
          <a:p>
            <a:fld id="{36239957-1D5D-4E19-9CD0-36666FFD0FDD}" type="slidenum">
              <a:rPr lang="en-US" smtClean="0"/>
              <a:t>14</a:t>
            </a:fld>
            <a:endParaRPr lang="en-US"/>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987" y="2667000"/>
            <a:ext cx="3046413" cy="904875"/>
          </a:xfrm>
          <a:prstGeom prst="rect">
            <a:avLst/>
          </a:prstGeom>
          <a:ln>
            <a:solidFill>
              <a:schemeClr val="tx1"/>
            </a:solidFill>
          </a:ln>
        </p:spPr>
      </p:pic>
      <p:sp>
        <p:nvSpPr>
          <p:cNvPr id="10" name="Right Arrow 9">
            <a:hlinkClick r:id="rId5"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2279233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r>
              <a:rPr lang="en-US" b="1" dirty="0" smtClean="0"/>
              <a:t>Templates</a:t>
            </a:r>
            <a:endParaRPr lang="en-US" b="1" dirty="0"/>
          </a:p>
        </p:txBody>
      </p:sp>
      <p:sp>
        <p:nvSpPr>
          <p:cNvPr id="3" name="Slide Number Placeholder 2"/>
          <p:cNvSpPr>
            <a:spLocks noGrp="1"/>
          </p:cNvSpPr>
          <p:nvPr>
            <p:ph type="sldNum" sz="quarter" idx="12"/>
          </p:nvPr>
        </p:nvSpPr>
        <p:spPr/>
        <p:txBody>
          <a:bodyPr/>
          <a:lstStyle/>
          <a:p>
            <a:fld id="{36239957-1D5D-4E19-9CD0-36666FFD0FDD}" type="slidenum">
              <a:rPr lang="en-US" smtClean="0"/>
              <a:t>15</a:t>
            </a:fld>
            <a:endParaRPr lang="en-US"/>
          </a:p>
        </p:txBody>
      </p:sp>
      <p:sp>
        <p:nvSpPr>
          <p:cNvPr id="4" name="Content Placeholder 3"/>
          <p:cNvSpPr>
            <a:spLocks noGrp="1"/>
          </p:cNvSpPr>
          <p:nvPr>
            <p:ph sz="quarter" idx="1"/>
          </p:nvPr>
        </p:nvSpPr>
        <p:spPr>
          <a:xfrm>
            <a:off x="228600" y="914400"/>
            <a:ext cx="7772400" cy="990600"/>
          </a:xfrm>
        </p:spPr>
        <p:txBody>
          <a:bodyPr>
            <a:normAutofit fontScale="70000" lnSpcReduction="20000"/>
          </a:bodyPr>
          <a:lstStyle/>
          <a:p>
            <a:r>
              <a:rPr lang="en-US" dirty="0" smtClean="0"/>
              <a:t>A file that serves as a starting point for a new document. It is pre-formatted so all you have to do is add your own info.</a:t>
            </a:r>
            <a:endParaRPr lang="en-US" dirty="0"/>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b="19610"/>
          <a:stretch/>
        </p:blipFill>
        <p:spPr>
          <a:xfrm>
            <a:off x="232117" y="2209800"/>
            <a:ext cx="4419600" cy="3142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ocument1 [Compatibility Mode] - Microsoft Word"/>
          <p:cNvPicPr>
            <a:picLocks noChangeAspect="1"/>
          </p:cNvPicPr>
          <p:nvPr/>
        </p:nvPicPr>
        <p:blipFill rotWithShape="1">
          <a:blip r:embed="rId3">
            <a:extLst>
              <a:ext uri="{28A0092B-C50C-407E-A947-70E740481C1C}">
                <a14:useLocalDpi xmlns:a14="http://schemas.microsoft.com/office/drawing/2010/main" val="0"/>
              </a:ext>
            </a:extLst>
          </a:blip>
          <a:srcRect r="7536"/>
          <a:stretch/>
        </p:blipFill>
        <p:spPr>
          <a:xfrm>
            <a:off x="4879145" y="2209800"/>
            <a:ext cx="4022188" cy="3279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ight Arrow 6">
            <a:hlinkClick r:id="rId4"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
        <p:nvSpPr>
          <p:cNvPr id="8" name="Rectangle 7"/>
          <p:cNvSpPr/>
          <p:nvPr/>
        </p:nvSpPr>
        <p:spPr>
          <a:xfrm>
            <a:off x="3330388" y="3849421"/>
            <a:ext cx="609600" cy="874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p:cNvSpPr/>
          <p:nvPr/>
        </p:nvSpPr>
        <p:spPr>
          <a:xfrm>
            <a:off x="3944470" y="2847214"/>
            <a:ext cx="1222717" cy="993242"/>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3257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Other Info to Know</a:t>
            </a:r>
            <a:endParaRPr lang="en-US" b="1" dirty="0">
              <a:solidFill>
                <a:srgbClr val="C00000"/>
              </a:solidFill>
            </a:endParaRPr>
          </a:p>
        </p:txBody>
      </p:sp>
      <p:sp>
        <p:nvSpPr>
          <p:cNvPr id="3" name="Content Placeholder 2"/>
          <p:cNvSpPr>
            <a:spLocks noGrp="1"/>
          </p:cNvSpPr>
          <p:nvPr>
            <p:ph sz="half" idx="1"/>
          </p:nvPr>
        </p:nvSpPr>
        <p:spPr/>
        <p:txBody>
          <a:bodyPr/>
          <a:lstStyle/>
          <a:p>
            <a:r>
              <a:rPr lang="en-US" dirty="0" smtClean="0"/>
              <a:t>Print – (Ctrl +P)</a:t>
            </a:r>
          </a:p>
          <a:p>
            <a:pPr lvl="1"/>
            <a:r>
              <a:rPr lang="en-US" dirty="0" smtClean="0"/>
              <a:t>File Tab</a:t>
            </a:r>
          </a:p>
          <a:p>
            <a:pPr lvl="1"/>
            <a:r>
              <a:rPr lang="en-US" dirty="0" smtClean="0"/>
              <a:t>Print</a:t>
            </a:r>
          </a:p>
          <a:p>
            <a:pPr lvl="1"/>
            <a:r>
              <a:rPr lang="en-US" dirty="0" smtClean="0"/>
              <a:t>Change the printer if needed</a:t>
            </a:r>
          </a:p>
          <a:p>
            <a:endParaRPr lang="en-US" dirty="0"/>
          </a:p>
          <a:p>
            <a:r>
              <a:rPr lang="en-US" dirty="0" smtClean="0"/>
              <a:t>Save – (Ctrl + S)</a:t>
            </a:r>
          </a:p>
          <a:p>
            <a:pPr lvl="1"/>
            <a:r>
              <a:rPr lang="en-US" dirty="0" smtClean="0"/>
              <a:t>File Tab</a:t>
            </a:r>
          </a:p>
          <a:p>
            <a:pPr lvl="1"/>
            <a:r>
              <a:rPr lang="en-US" dirty="0" smtClean="0"/>
              <a:t>Save</a:t>
            </a:r>
            <a:endParaRPr lang="en-US" dirty="0"/>
          </a:p>
        </p:txBody>
      </p:sp>
      <p:sp>
        <p:nvSpPr>
          <p:cNvPr id="4" name="Content Placeholder 3"/>
          <p:cNvSpPr>
            <a:spLocks noGrp="1"/>
          </p:cNvSpPr>
          <p:nvPr>
            <p:ph sz="half" idx="2"/>
          </p:nvPr>
        </p:nvSpPr>
        <p:spPr/>
        <p:txBody>
          <a:bodyPr>
            <a:noAutofit/>
          </a:bodyPr>
          <a:lstStyle/>
          <a:p>
            <a:pPr marL="0" indent="0" algn="ctr">
              <a:buNone/>
            </a:pPr>
            <a:r>
              <a:rPr lang="en-US" sz="3200" dirty="0" smtClean="0"/>
              <a:t>If you make a mistake like deleting something on accident </a:t>
            </a:r>
          </a:p>
          <a:p>
            <a:pPr marL="0" indent="0" algn="ctr">
              <a:buNone/>
            </a:pPr>
            <a:endParaRPr lang="en-US" sz="3200" b="1" dirty="0" smtClean="0"/>
          </a:p>
          <a:p>
            <a:pPr marL="0" indent="0" algn="ctr">
              <a:buNone/>
            </a:pPr>
            <a:r>
              <a:rPr lang="en-US" sz="4000" b="1" dirty="0" smtClean="0"/>
              <a:t>Ctrl + Z</a:t>
            </a:r>
          </a:p>
          <a:p>
            <a:pPr marL="0" indent="0" algn="ctr">
              <a:buNone/>
            </a:pPr>
            <a:endParaRPr lang="en-US" sz="3200" dirty="0" smtClean="0"/>
          </a:p>
          <a:p>
            <a:pPr marL="0" indent="0" algn="ctr">
              <a:buNone/>
            </a:pPr>
            <a:r>
              <a:rPr lang="en-US" sz="3200" dirty="0" smtClean="0"/>
              <a:t>Is your best friend! </a:t>
            </a:r>
            <a:r>
              <a:rPr lang="en-US" sz="3200" dirty="0" smtClean="0">
                <a:sym typeface="Wingdings" pitchFamily="2" charset="2"/>
              </a:rPr>
              <a:t></a:t>
            </a:r>
          </a:p>
          <a:p>
            <a:pPr marL="0" indent="0" algn="ctr">
              <a:buNone/>
            </a:pPr>
            <a:endParaRPr lang="en-US" sz="3200" dirty="0" smtClean="0"/>
          </a:p>
        </p:txBody>
      </p:sp>
      <p:sp>
        <p:nvSpPr>
          <p:cNvPr id="5" name="Slide Number Placeholder 4"/>
          <p:cNvSpPr>
            <a:spLocks noGrp="1"/>
          </p:cNvSpPr>
          <p:nvPr>
            <p:ph type="sldNum" sz="quarter" idx="12"/>
          </p:nvPr>
        </p:nvSpPr>
        <p:spPr/>
        <p:txBody>
          <a:bodyPr/>
          <a:lstStyle/>
          <a:p>
            <a:fld id="{36239957-1D5D-4E19-9CD0-36666FFD0FDD}" type="slidenum">
              <a:rPr lang="en-US" smtClean="0"/>
              <a:t>16</a:t>
            </a:fld>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5715000"/>
            <a:ext cx="789842" cy="733425"/>
          </a:xfrm>
          <a:prstGeom prst="rect">
            <a:avLst/>
          </a:prstGeom>
          <a:ln>
            <a:solidFill>
              <a:schemeClr val="tx1"/>
            </a:solidFill>
          </a:ln>
        </p:spPr>
      </p:pic>
      <p:sp>
        <p:nvSpPr>
          <p:cNvPr id="7" name="Right Arrow 6">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1160084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Clipboard</a:t>
            </a:r>
            <a:endParaRPr lang="en-US" b="1" dirty="0">
              <a:solidFill>
                <a:srgbClr val="C00000"/>
              </a:solidFill>
            </a:endParaRPr>
          </a:p>
        </p:txBody>
      </p:sp>
      <p:sp>
        <p:nvSpPr>
          <p:cNvPr id="5" name="Slide Number Placeholder 4"/>
          <p:cNvSpPr>
            <a:spLocks noGrp="1"/>
          </p:cNvSpPr>
          <p:nvPr>
            <p:ph type="sldNum" sz="quarter" idx="12"/>
          </p:nvPr>
        </p:nvSpPr>
        <p:spPr/>
        <p:txBody>
          <a:bodyPr/>
          <a:lstStyle/>
          <a:p>
            <a:fld id="{36239957-1D5D-4E19-9CD0-36666FFD0FDD}" type="slidenum">
              <a:rPr lang="en-US" smtClean="0"/>
              <a:t>17</a:t>
            </a:fld>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3962400" cy="35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38800" y="1905000"/>
            <a:ext cx="3124200" cy="4031873"/>
          </a:xfrm>
          <a:prstGeom prst="rect">
            <a:avLst/>
          </a:prstGeom>
          <a:noFill/>
        </p:spPr>
        <p:txBody>
          <a:bodyPr wrap="square" rtlCol="0">
            <a:spAutoFit/>
          </a:bodyPr>
          <a:lstStyle/>
          <a:p>
            <a:r>
              <a:rPr lang="en-US" sz="3200" dirty="0" smtClean="0"/>
              <a:t>The Clipboard is </a:t>
            </a:r>
            <a:r>
              <a:rPr lang="en-US" sz="3200" b="1" u="sng" dirty="0" smtClean="0"/>
              <a:t>software</a:t>
            </a:r>
            <a:r>
              <a:rPr lang="en-US" sz="3200" dirty="0" smtClean="0"/>
              <a:t> that saves information when you have Copied, Pasted or Cut items from your computer programs</a:t>
            </a:r>
            <a:endParaRPr lang="en-US" sz="3200" dirty="0"/>
          </a:p>
        </p:txBody>
      </p:sp>
      <p:sp>
        <p:nvSpPr>
          <p:cNvPr id="10" name="Right Arrow 9">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2452771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5400" b="1" dirty="0" smtClean="0">
                <a:solidFill>
                  <a:srgbClr val="C00000"/>
                </a:solidFill>
              </a:rPr>
              <a:t>Thesaurus</a:t>
            </a:r>
            <a:endParaRPr lang="en-US" sz="5400" b="1" dirty="0">
              <a:solidFill>
                <a:srgbClr val="C00000"/>
              </a:solidFill>
            </a:endParaRPr>
          </a:p>
        </p:txBody>
      </p:sp>
      <p:sp>
        <p:nvSpPr>
          <p:cNvPr id="3" name="Content Placeholder 2"/>
          <p:cNvSpPr>
            <a:spLocks noGrp="1"/>
          </p:cNvSpPr>
          <p:nvPr>
            <p:ph idx="1"/>
          </p:nvPr>
        </p:nvSpPr>
        <p:spPr>
          <a:xfrm>
            <a:off x="446101" y="1066800"/>
            <a:ext cx="8229600" cy="1143000"/>
          </a:xfrm>
        </p:spPr>
        <p:txBody>
          <a:bodyPr>
            <a:normAutofit/>
          </a:bodyPr>
          <a:lstStyle/>
          <a:p>
            <a:r>
              <a:rPr lang="en-US" dirty="0" smtClean="0"/>
              <a:t>Tool used to suggest new meanings for words you’ve used in your document</a:t>
            </a:r>
            <a:endParaRPr lang="en-US" dirty="0"/>
          </a:p>
        </p:txBody>
      </p:sp>
      <p:sp>
        <p:nvSpPr>
          <p:cNvPr id="4" name="Slide Number Placeholder 3"/>
          <p:cNvSpPr>
            <a:spLocks noGrp="1"/>
          </p:cNvSpPr>
          <p:nvPr>
            <p:ph type="sldNum" sz="quarter" idx="12"/>
          </p:nvPr>
        </p:nvSpPr>
        <p:spPr/>
        <p:txBody>
          <a:bodyPr/>
          <a:lstStyle/>
          <a:p>
            <a:fld id="{36239957-1D5D-4E19-9CD0-36666FFD0FDD}" type="slidenum">
              <a:rPr lang="en-US" smtClean="0"/>
              <a:t>18</a:t>
            </a:fld>
            <a:endParaRPr lang="en-US"/>
          </a:p>
        </p:txBody>
      </p:sp>
      <p:pic>
        <p:nvPicPr>
          <p:cNvPr id="6" name="Picture 5"/>
          <p:cNvPicPr>
            <a:picLocks noChangeAspect="1"/>
          </p:cNvPicPr>
          <p:nvPr/>
        </p:nvPicPr>
        <p:blipFill rotWithShape="1">
          <a:blip r:embed="rId2"/>
          <a:srcRect l="5690" r="66555" b="27778"/>
          <a:stretch/>
        </p:blipFill>
        <p:spPr>
          <a:xfrm>
            <a:off x="457200" y="2516026"/>
            <a:ext cx="4720389" cy="4037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 Arrow 6"/>
          <p:cNvSpPr/>
          <p:nvPr/>
        </p:nvSpPr>
        <p:spPr>
          <a:xfrm rot="19806918">
            <a:off x="3214258" y="5672805"/>
            <a:ext cx="12192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1200" y="2544689"/>
            <a:ext cx="2884501" cy="3662541"/>
          </a:xfrm>
          <a:prstGeom prst="rect">
            <a:avLst/>
          </a:prstGeom>
          <a:noFill/>
        </p:spPr>
        <p:txBody>
          <a:bodyPr wrap="square" rtlCol="0">
            <a:spAutoFit/>
          </a:bodyPr>
          <a:lstStyle/>
          <a:p>
            <a:r>
              <a:rPr lang="en-US" sz="4000" dirty="0" smtClean="0"/>
              <a:t>Steps:</a:t>
            </a:r>
          </a:p>
          <a:p>
            <a:pPr marL="342900" indent="-342900">
              <a:buAutoNum type="arabicPeriod"/>
            </a:pPr>
            <a:r>
              <a:rPr lang="en-US" sz="2400" dirty="0" smtClean="0"/>
              <a:t>Type in your word</a:t>
            </a:r>
          </a:p>
          <a:p>
            <a:pPr marL="342900" indent="-342900">
              <a:buAutoNum type="arabicPeriod"/>
            </a:pPr>
            <a:r>
              <a:rPr lang="en-US" sz="2400" dirty="0" smtClean="0"/>
              <a:t>Highlight the word you want to replace</a:t>
            </a:r>
          </a:p>
          <a:p>
            <a:pPr marL="342900" indent="-342900">
              <a:buAutoNum type="arabicPeriod"/>
            </a:pPr>
            <a:r>
              <a:rPr lang="en-US" sz="2400" dirty="0" smtClean="0"/>
              <a:t>Right Click</a:t>
            </a:r>
          </a:p>
          <a:p>
            <a:pPr marL="342900" indent="-342900">
              <a:buAutoNum type="arabicPeriod"/>
            </a:pPr>
            <a:r>
              <a:rPr lang="en-US" sz="2400" dirty="0" smtClean="0"/>
              <a:t>Hover over Synonyms</a:t>
            </a:r>
          </a:p>
          <a:p>
            <a:pPr marL="342900" indent="-342900">
              <a:buAutoNum type="arabicPeriod"/>
            </a:pPr>
            <a:r>
              <a:rPr lang="en-US" sz="2400" dirty="0" smtClean="0"/>
              <a:t>Click on Thesaurus</a:t>
            </a:r>
            <a:endParaRPr lang="en-US" sz="2400" dirty="0"/>
          </a:p>
        </p:txBody>
      </p:sp>
      <p:sp>
        <p:nvSpPr>
          <p:cNvPr id="9" name="Right Arrow 8">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2147767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99793"/>
            <a:ext cx="8229600" cy="1143000"/>
          </a:xfrm>
        </p:spPr>
        <p:txBody>
          <a:bodyPr>
            <a:normAutofit/>
          </a:bodyPr>
          <a:lstStyle/>
          <a:p>
            <a:r>
              <a:rPr lang="en-US" sz="5400" b="1" dirty="0" smtClean="0">
                <a:solidFill>
                  <a:schemeClr val="accent2"/>
                </a:solidFill>
              </a:rPr>
              <a:t>Ruler Bar</a:t>
            </a:r>
            <a:endParaRPr lang="en-US" sz="5400" b="1" dirty="0">
              <a:solidFill>
                <a:schemeClr val="accent2"/>
              </a:solidFill>
            </a:endParaRPr>
          </a:p>
        </p:txBody>
      </p:sp>
      <p:sp>
        <p:nvSpPr>
          <p:cNvPr id="4" name="Slide Number Placeholder 3"/>
          <p:cNvSpPr>
            <a:spLocks noGrp="1"/>
          </p:cNvSpPr>
          <p:nvPr>
            <p:ph type="sldNum" sz="quarter" idx="12"/>
          </p:nvPr>
        </p:nvSpPr>
        <p:spPr/>
        <p:txBody>
          <a:bodyPr/>
          <a:lstStyle/>
          <a:p>
            <a:fld id="{36239957-1D5D-4E19-9CD0-36666FFD0FDD}" type="slidenum">
              <a:rPr lang="en-US" smtClean="0"/>
              <a:t>19</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20" y="2667000"/>
            <a:ext cx="8393759"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Up Arrow 7"/>
          <p:cNvSpPr/>
          <p:nvPr/>
        </p:nvSpPr>
        <p:spPr>
          <a:xfrm>
            <a:off x="1752600" y="3886200"/>
            <a:ext cx="533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049232" y="3886200"/>
            <a:ext cx="533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7086600" y="3886200"/>
            <a:ext cx="533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5119" y="922110"/>
            <a:ext cx="8393759" cy="1569660"/>
          </a:xfrm>
          <a:prstGeom prst="rect">
            <a:avLst/>
          </a:prstGeom>
          <a:noFill/>
        </p:spPr>
        <p:txBody>
          <a:bodyPr wrap="square" rtlCol="0">
            <a:spAutoFit/>
          </a:bodyPr>
          <a:lstStyle/>
          <a:p>
            <a:r>
              <a:rPr lang="en-US" sz="3200" dirty="0" smtClean="0"/>
              <a:t>Measured or numbered scale that appears at the top of a document window. Shows you tab stops and margin settings.</a:t>
            </a:r>
            <a:endParaRPr lang="en-US" sz="3200" dirty="0"/>
          </a:p>
        </p:txBody>
      </p:sp>
      <p:sp>
        <p:nvSpPr>
          <p:cNvPr id="12" name="Right Arrow 11">
            <a:hlinkClick r:id="rId3" action="ppaction://hlinksldjump"/>
          </p:cNvPr>
          <p:cNvSpPr/>
          <p:nvPr/>
        </p:nvSpPr>
        <p:spPr>
          <a:xfrm>
            <a:off x="7620000" y="6126162"/>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1682238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60"/>
            <a:ext cx="7772400" cy="1143000"/>
          </a:xfrm>
        </p:spPr>
        <p:txBody>
          <a:bodyPr>
            <a:normAutofit/>
          </a:bodyPr>
          <a:lstStyle/>
          <a:p>
            <a:r>
              <a:rPr lang="en-US" sz="4400" b="1" dirty="0" smtClean="0">
                <a:solidFill>
                  <a:schemeClr val="accent1"/>
                </a:solidFill>
                <a:latin typeface="Calibri" panose="020F0502020204030204" pitchFamily="34" charset="0"/>
              </a:rPr>
              <a:t>Microsoft Word</a:t>
            </a:r>
            <a:endParaRPr lang="en-US" sz="4400" b="1" dirty="0">
              <a:solidFill>
                <a:schemeClr val="accent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36239957-1D5D-4E19-9CD0-36666FFD0FDD}" type="slidenum">
              <a:rPr lang="en-US" smtClean="0"/>
              <a:t>2</a:t>
            </a:fld>
            <a:endParaRPr lang="en-US"/>
          </a:p>
        </p:txBody>
      </p:sp>
      <p:sp>
        <p:nvSpPr>
          <p:cNvPr id="4" name="Content Placeholder 3"/>
          <p:cNvSpPr>
            <a:spLocks noGrp="1"/>
          </p:cNvSpPr>
          <p:nvPr>
            <p:ph sz="quarter" idx="1"/>
          </p:nvPr>
        </p:nvSpPr>
        <p:spPr>
          <a:xfrm>
            <a:off x="610328" y="990600"/>
            <a:ext cx="7772400" cy="4572000"/>
          </a:xfrm>
        </p:spPr>
        <p:txBody>
          <a:bodyPr>
            <a:noAutofit/>
          </a:bodyPr>
          <a:lstStyle/>
          <a:p>
            <a:pPr marL="0" indent="0">
              <a:buNone/>
            </a:pPr>
            <a:r>
              <a:rPr lang="en-US" sz="2800" b="1" dirty="0" smtClean="0"/>
              <a:t>What is it?</a:t>
            </a:r>
          </a:p>
          <a:p>
            <a:r>
              <a:rPr lang="en-US" sz="2800" u="sng" dirty="0" smtClean="0"/>
              <a:t>Document Processing Program</a:t>
            </a:r>
          </a:p>
          <a:p>
            <a:pPr marL="731520" lvl="1" indent="-457200"/>
            <a:r>
              <a:rPr lang="en-US" dirty="0" smtClean="0"/>
              <a:t>Microsoft Office, Google Docs and Pages (from Mac) are examples of  Word Processing Programs</a:t>
            </a:r>
          </a:p>
          <a:p>
            <a:pPr marL="0" indent="0">
              <a:buNone/>
            </a:pPr>
            <a:r>
              <a:rPr lang="en-US" sz="2800" b="1" dirty="0" smtClean="0"/>
              <a:t>What can you make with a Word Processing Program?</a:t>
            </a:r>
          </a:p>
          <a:p>
            <a:pPr lvl="1"/>
            <a:r>
              <a:rPr lang="en-US" sz="2200" b="1" dirty="0" smtClean="0"/>
              <a:t>Memos</a:t>
            </a:r>
          </a:p>
          <a:p>
            <a:pPr lvl="1"/>
            <a:r>
              <a:rPr lang="en-US" sz="2200" b="1" dirty="0" smtClean="0"/>
              <a:t>Reports</a:t>
            </a:r>
          </a:p>
          <a:p>
            <a:pPr lvl="1"/>
            <a:r>
              <a:rPr lang="en-US" sz="2200" b="1" dirty="0" smtClean="0"/>
              <a:t>Business Cards</a:t>
            </a:r>
          </a:p>
          <a:p>
            <a:pPr lvl="1"/>
            <a:r>
              <a:rPr lang="en-US" sz="2200" b="1" dirty="0" smtClean="0"/>
              <a:t>Posters</a:t>
            </a:r>
          </a:p>
          <a:p>
            <a:pPr lvl="1"/>
            <a:r>
              <a:rPr lang="en-US" sz="2200" b="1" dirty="0" smtClean="0"/>
              <a:t>Business Documents</a:t>
            </a:r>
          </a:p>
          <a:p>
            <a:pPr lvl="1"/>
            <a:r>
              <a:rPr lang="en-US" sz="2200" b="1" dirty="0" smtClean="0"/>
              <a:t>Letters</a:t>
            </a:r>
          </a:p>
          <a:p>
            <a:pPr lvl="1"/>
            <a:r>
              <a:rPr lang="en-US" sz="2200" b="1" dirty="0" smtClean="0"/>
              <a:t>Notes</a:t>
            </a:r>
          </a:p>
        </p:txBody>
      </p:sp>
      <p:pic>
        <p:nvPicPr>
          <p:cNvPr id="6" name="Picture 5">
            <a:hlinkClick r:id="rId2" action="ppaction://hlinksldjump"/>
          </p:cNvPr>
          <p:cNvPicPr>
            <a:picLocks noChangeAspect="1"/>
          </p:cNvPicPr>
          <p:nvPr/>
        </p:nvPicPr>
        <p:blipFill>
          <a:blip r:embed="rId3"/>
          <a:stretch>
            <a:fillRect/>
          </a:stretch>
        </p:blipFill>
        <p:spPr>
          <a:xfrm>
            <a:off x="7315200" y="5933417"/>
            <a:ext cx="1322947" cy="701101"/>
          </a:xfrm>
          <a:prstGeom prst="rect">
            <a:avLst/>
          </a:prstGeom>
        </p:spPr>
      </p:pic>
    </p:spTree>
    <p:extLst>
      <p:ext uri="{BB962C8B-B14F-4D97-AF65-F5344CB8AC3E}">
        <p14:creationId xmlns:p14="http://schemas.microsoft.com/office/powerpoint/2010/main" val="1104204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01" y="-116978"/>
            <a:ext cx="8229600" cy="1143000"/>
          </a:xfrm>
        </p:spPr>
        <p:txBody>
          <a:bodyPr>
            <a:normAutofit/>
          </a:bodyPr>
          <a:lstStyle/>
          <a:p>
            <a:r>
              <a:rPr lang="en-US" sz="5400" b="1" dirty="0" smtClean="0">
                <a:solidFill>
                  <a:schemeClr val="accent2"/>
                </a:solidFill>
              </a:rPr>
              <a:t>Hanging Indent</a:t>
            </a:r>
            <a:endParaRPr lang="en-US" sz="5400" b="1" dirty="0">
              <a:solidFill>
                <a:schemeClr val="accent2"/>
              </a:solidFill>
            </a:endParaRPr>
          </a:p>
        </p:txBody>
      </p:sp>
      <p:pic>
        <p:nvPicPr>
          <p:cNvPr id="5" name="Content Placeholder 4"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8821" t="29631"/>
          <a:stretch/>
        </p:blipFill>
        <p:spPr>
          <a:xfrm>
            <a:off x="1620282" y="2971800"/>
            <a:ext cx="6870002"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36239957-1D5D-4E19-9CD0-36666FFD0FDD}" type="slidenum">
              <a:rPr lang="en-US" smtClean="0"/>
              <a:t>20</a:t>
            </a:fld>
            <a:endParaRPr lang="en-US"/>
          </a:p>
        </p:txBody>
      </p:sp>
      <p:sp>
        <p:nvSpPr>
          <p:cNvPr id="6" name="TextBox 5"/>
          <p:cNvSpPr txBox="1"/>
          <p:nvPr/>
        </p:nvSpPr>
        <p:spPr>
          <a:xfrm>
            <a:off x="304800" y="1358205"/>
            <a:ext cx="8642699" cy="1384995"/>
          </a:xfrm>
          <a:prstGeom prst="rect">
            <a:avLst/>
          </a:prstGeom>
          <a:noFill/>
        </p:spPr>
        <p:txBody>
          <a:bodyPr wrap="square" rtlCol="0">
            <a:spAutoFit/>
          </a:bodyPr>
          <a:lstStyle/>
          <a:p>
            <a:r>
              <a:rPr lang="en-US" sz="2800" dirty="0" smtClean="0"/>
              <a:t>Type of indent used on a Works Cited or references sheet.</a:t>
            </a:r>
          </a:p>
          <a:p>
            <a:pPr marL="342900" indent="-342900">
              <a:buAutoNum type="arabicPeriod"/>
            </a:pPr>
            <a:r>
              <a:rPr lang="en-US" sz="2800" dirty="0" smtClean="0"/>
              <a:t>First Line is straight across</a:t>
            </a:r>
          </a:p>
          <a:p>
            <a:pPr marL="342900" indent="-342900">
              <a:buAutoNum type="arabicPeriod"/>
            </a:pPr>
            <a:r>
              <a:rPr lang="en-US" sz="2800" dirty="0" smtClean="0"/>
              <a:t>Every other line in the paragraph is indented in</a:t>
            </a:r>
            <a:endParaRPr lang="en-US" sz="2800" dirty="0"/>
          </a:p>
        </p:txBody>
      </p:sp>
      <p:sp>
        <p:nvSpPr>
          <p:cNvPr id="7" name="Right Arrow 6"/>
          <p:cNvSpPr/>
          <p:nvPr/>
        </p:nvSpPr>
        <p:spPr>
          <a:xfrm>
            <a:off x="228600" y="3677964"/>
            <a:ext cx="1594199" cy="336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First line straight</a:t>
            </a:r>
            <a:endParaRPr lang="en-US" sz="1400" dirty="0"/>
          </a:p>
        </p:txBody>
      </p:sp>
      <p:sp>
        <p:nvSpPr>
          <p:cNvPr id="8" name="Right Arrow 7"/>
          <p:cNvSpPr/>
          <p:nvPr/>
        </p:nvSpPr>
        <p:spPr>
          <a:xfrm>
            <a:off x="228600" y="3942779"/>
            <a:ext cx="2146641"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Other lines indented</a:t>
            </a:r>
            <a:endParaRPr lang="en-US" sz="1600" dirty="0"/>
          </a:p>
        </p:txBody>
      </p:sp>
      <p:sp>
        <p:nvSpPr>
          <p:cNvPr id="9" name="Right Arrow 8"/>
          <p:cNvSpPr/>
          <p:nvPr/>
        </p:nvSpPr>
        <p:spPr>
          <a:xfrm>
            <a:off x="260684" y="5077615"/>
            <a:ext cx="1594199" cy="336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First line straight</a:t>
            </a:r>
            <a:endParaRPr lang="en-US" sz="1400" dirty="0"/>
          </a:p>
        </p:txBody>
      </p:sp>
      <p:sp>
        <p:nvSpPr>
          <p:cNvPr id="10" name="Right Arrow 9"/>
          <p:cNvSpPr/>
          <p:nvPr/>
        </p:nvSpPr>
        <p:spPr>
          <a:xfrm>
            <a:off x="260684" y="5342430"/>
            <a:ext cx="2146641"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Other lines indented</a:t>
            </a:r>
            <a:endParaRPr lang="en-US" sz="1600" dirty="0"/>
          </a:p>
        </p:txBody>
      </p:sp>
      <p:sp>
        <p:nvSpPr>
          <p:cNvPr id="11" name="Right Arrow 10">
            <a:hlinkClick r:id="rId3" action="ppaction://hlinksldjump"/>
          </p:cNvPr>
          <p:cNvSpPr/>
          <p:nvPr/>
        </p:nvSpPr>
        <p:spPr>
          <a:xfrm>
            <a:off x="7620000" y="6126162"/>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3352864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solidFill>
              </a:rPr>
              <a:t>Proofing Errors &amp; Editing</a:t>
            </a:r>
            <a:endParaRPr lang="en-US" sz="5400" b="1" dirty="0">
              <a:solidFill>
                <a:schemeClr val="accent2"/>
              </a:solidFill>
            </a:endParaRPr>
          </a:p>
        </p:txBody>
      </p:sp>
      <p:sp>
        <p:nvSpPr>
          <p:cNvPr id="3" name="Content Placeholder 2"/>
          <p:cNvSpPr>
            <a:spLocks noGrp="1"/>
          </p:cNvSpPr>
          <p:nvPr>
            <p:ph idx="1"/>
          </p:nvPr>
        </p:nvSpPr>
        <p:spPr/>
        <p:txBody>
          <a:bodyPr/>
          <a:lstStyle/>
          <a:p>
            <a:r>
              <a:rPr lang="en-US" b="1" u="sng" dirty="0" smtClean="0">
                <a:solidFill>
                  <a:srgbClr val="00B050"/>
                </a:solidFill>
              </a:rPr>
              <a:t>Wavy Green Line: </a:t>
            </a:r>
            <a:r>
              <a:rPr lang="en-US" dirty="0"/>
              <a:t> </a:t>
            </a:r>
            <a:r>
              <a:rPr lang="en-US" dirty="0" smtClean="0"/>
              <a:t>Indicates a possible grammar error</a:t>
            </a:r>
          </a:p>
          <a:p>
            <a:r>
              <a:rPr lang="en-US" b="1" u="sng" dirty="0" smtClean="0">
                <a:solidFill>
                  <a:srgbClr val="FF0000"/>
                </a:solidFill>
              </a:rPr>
              <a:t>Wavy Red Line: </a:t>
            </a:r>
            <a:r>
              <a:rPr lang="en-US" dirty="0" smtClean="0"/>
              <a:t>Indicates a possible spelling error</a:t>
            </a:r>
          </a:p>
          <a:p>
            <a:r>
              <a:rPr lang="en-US" b="1" u="sng" dirty="0" smtClean="0"/>
              <a:t>Proofreading: </a:t>
            </a:r>
            <a:r>
              <a:rPr lang="en-US" dirty="0" smtClean="0"/>
              <a:t>Reading through your work to catch errors that Spell Check and Grammar Check won’t find. For example: Using “two” instead of “too” or “we’re” or “were”</a:t>
            </a:r>
            <a:endParaRPr lang="en-US" b="1" u="sng" dirty="0">
              <a:solidFill>
                <a:srgbClr val="FF0000"/>
              </a:solidFill>
            </a:endParaRPr>
          </a:p>
        </p:txBody>
      </p:sp>
      <p:sp>
        <p:nvSpPr>
          <p:cNvPr id="4" name="Slide Number Placeholder 3"/>
          <p:cNvSpPr>
            <a:spLocks noGrp="1"/>
          </p:cNvSpPr>
          <p:nvPr>
            <p:ph type="sldNum" sz="quarter" idx="12"/>
          </p:nvPr>
        </p:nvSpPr>
        <p:spPr/>
        <p:txBody>
          <a:bodyPr/>
          <a:lstStyle/>
          <a:p>
            <a:fld id="{36239957-1D5D-4E19-9CD0-36666FFD0FDD}" type="slidenum">
              <a:rPr lang="en-US" smtClean="0"/>
              <a:t>21</a:t>
            </a:fld>
            <a:endParaRPr lang="en-US"/>
          </a:p>
        </p:txBody>
      </p:sp>
      <p:sp>
        <p:nvSpPr>
          <p:cNvPr id="5" name="Right Arrow 4">
            <a:hlinkClick r:id="rId2" action="ppaction://hlinksldjump"/>
          </p:cNvPr>
          <p:cNvSpPr/>
          <p:nvPr/>
        </p:nvSpPr>
        <p:spPr>
          <a:xfrm>
            <a:off x="7620000" y="6126162"/>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673721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b="1" dirty="0" smtClean="0">
                <a:solidFill>
                  <a:schemeClr val="accent2"/>
                </a:solidFill>
              </a:rPr>
              <a:t>Parts of a Document</a:t>
            </a:r>
            <a:endParaRPr lang="en-US" sz="6000" b="1" dirty="0">
              <a:solidFill>
                <a:schemeClr val="accent2"/>
              </a:solidFill>
            </a:endParaRP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64" y="1074821"/>
            <a:ext cx="4483336" cy="5502275"/>
          </a:xfrm>
        </p:spPr>
      </p:pic>
      <p:sp>
        <p:nvSpPr>
          <p:cNvPr id="4" name="Slide Number Placeholder 3"/>
          <p:cNvSpPr>
            <a:spLocks noGrp="1"/>
          </p:cNvSpPr>
          <p:nvPr>
            <p:ph type="sldNum" sz="quarter" idx="12"/>
          </p:nvPr>
        </p:nvSpPr>
        <p:spPr/>
        <p:txBody>
          <a:bodyPr/>
          <a:lstStyle/>
          <a:p>
            <a:fld id="{36239957-1D5D-4E19-9CD0-36666FFD0FDD}" type="slidenum">
              <a:rPr lang="en-US" smtClean="0"/>
              <a:t>22</a:t>
            </a:fld>
            <a:endParaRPr lang="en-US"/>
          </a:p>
        </p:txBody>
      </p:sp>
      <p:sp>
        <p:nvSpPr>
          <p:cNvPr id="6" name="Left Arrow 5"/>
          <p:cNvSpPr/>
          <p:nvPr/>
        </p:nvSpPr>
        <p:spPr>
          <a:xfrm>
            <a:off x="4114800" y="1074821"/>
            <a:ext cx="1981200" cy="6858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Header</a:t>
            </a:r>
            <a:endParaRPr lang="en-US" sz="2400" b="1" dirty="0"/>
          </a:p>
        </p:txBody>
      </p:sp>
      <p:sp>
        <p:nvSpPr>
          <p:cNvPr id="7" name="TextBox 6"/>
          <p:cNvSpPr txBox="1"/>
          <p:nvPr/>
        </p:nvSpPr>
        <p:spPr>
          <a:xfrm>
            <a:off x="4499811" y="1722920"/>
            <a:ext cx="4114800" cy="646331"/>
          </a:xfrm>
          <a:prstGeom prst="rect">
            <a:avLst/>
          </a:prstGeom>
          <a:noFill/>
        </p:spPr>
        <p:txBody>
          <a:bodyPr wrap="square" rtlCol="0">
            <a:spAutoFit/>
          </a:bodyPr>
          <a:lstStyle/>
          <a:p>
            <a:r>
              <a:rPr lang="en-US" dirty="0" smtClean="0"/>
              <a:t>Headers are at the top of a document. They repeat themselves on every page.</a:t>
            </a:r>
            <a:endParaRPr lang="en-US" dirty="0"/>
          </a:p>
        </p:txBody>
      </p:sp>
      <p:sp>
        <p:nvSpPr>
          <p:cNvPr id="8" name="Left Arrow 7"/>
          <p:cNvSpPr/>
          <p:nvPr/>
        </p:nvSpPr>
        <p:spPr>
          <a:xfrm>
            <a:off x="4150895" y="3051040"/>
            <a:ext cx="1981200" cy="6858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Body</a:t>
            </a:r>
            <a:endParaRPr lang="en-US" sz="2400" b="1" dirty="0"/>
          </a:p>
        </p:txBody>
      </p:sp>
      <p:sp>
        <p:nvSpPr>
          <p:cNvPr id="9" name="TextBox 8"/>
          <p:cNvSpPr txBox="1"/>
          <p:nvPr/>
        </p:nvSpPr>
        <p:spPr>
          <a:xfrm>
            <a:off x="4572000" y="3697371"/>
            <a:ext cx="4419600" cy="646331"/>
          </a:xfrm>
          <a:prstGeom prst="rect">
            <a:avLst/>
          </a:prstGeom>
          <a:noFill/>
        </p:spPr>
        <p:txBody>
          <a:bodyPr wrap="square" rtlCol="0">
            <a:spAutoFit/>
          </a:bodyPr>
          <a:lstStyle/>
          <a:p>
            <a:r>
              <a:rPr lang="en-US" dirty="0" smtClean="0"/>
              <a:t>The body is the main part of the document. It’s where you type all your stuff.</a:t>
            </a:r>
            <a:endParaRPr lang="en-US" dirty="0"/>
          </a:p>
        </p:txBody>
      </p:sp>
      <p:sp>
        <p:nvSpPr>
          <p:cNvPr id="10" name="Left Arrow 9"/>
          <p:cNvSpPr/>
          <p:nvPr/>
        </p:nvSpPr>
        <p:spPr>
          <a:xfrm>
            <a:off x="1339732" y="5853112"/>
            <a:ext cx="3918068" cy="6858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Footer</a:t>
            </a:r>
            <a:endParaRPr lang="en-US" sz="2400" b="1" dirty="0"/>
          </a:p>
        </p:txBody>
      </p:sp>
      <p:sp>
        <p:nvSpPr>
          <p:cNvPr id="11" name="TextBox 10"/>
          <p:cNvSpPr txBox="1"/>
          <p:nvPr/>
        </p:nvSpPr>
        <p:spPr>
          <a:xfrm>
            <a:off x="1905000" y="5246250"/>
            <a:ext cx="4419600" cy="646331"/>
          </a:xfrm>
          <a:prstGeom prst="rect">
            <a:avLst/>
          </a:prstGeom>
          <a:noFill/>
        </p:spPr>
        <p:txBody>
          <a:bodyPr wrap="square" rtlCol="0">
            <a:spAutoFit/>
          </a:bodyPr>
          <a:lstStyle/>
          <a:p>
            <a:r>
              <a:rPr lang="en-US" dirty="0" smtClean="0"/>
              <a:t>Footers are at the bottom. They usually include page numbers</a:t>
            </a:r>
            <a:endParaRPr lang="en-US" dirty="0"/>
          </a:p>
        </p:txBody>
      </p:sp>
      <p:sp>
        <p:nvSpPr>
          <p:cNvPr id="12" name="Right Arrow 11">
            <a:hlinkClick r:id="rId3" action="ppaction://hlinksldjump"/>
          </p:cNvPr>
          <p:cNvSpPr/>
          <p:nvPr/>
        </p:nvSpPr>
        <p:spPr>
          <a:xfrm>
            <a:off x="7620000" y="6126162"/>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3038166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b="1" dirty="0" smtClean="0">
                <a:solidFill>
                  <a:schemeClr val="accent2"/>
                </a:solidFill>
              </a:rPr>
              <a:t>Tables</a:t>
            </a:r>
            <a:endParaRPr lang="en-US" sz="6000" b="1" dirty="0">
              <a:solidFill>
                <a:schemeClr val="accent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9729982"/>
              </p:ext>
            </p:extLst>
          </p:nvPr>
        </p:nvGraphicFramePr>
        <p:xfrm>
          <a:off x="723900" y="2342347"/>
          <a:ext cx="5829300" cy="2895600"/>
        </p:xfrm>
        <a:graphic>
          <a:graphicData uri="http://schemas.openxmlformats.org/drawingml/2006/table">
            <a:tbl>
              <a:tblPr firstRow="1" bandRow="1">
                <a:tableStyleId>{5940675A-B579-460E-94D1-54222C63F5DA}</a:tableStyleId>
              </a:tblPr>
              <a:tblGrid>
                <a:gridCol w="1943100"/>
                <a:gridCol w="1943100"/>
                <a:gridCol w="1943100"/>
              </a:tblGrid>
              <a:tr h="965200">
                <a:tc>
                  <a:txBody>
                    <a:bodyPr/>
                    <a:lstStyle/>
                    <a:p>
                      <a:pPr algn="ctr"/>
                      <a:r>
                        <a:rPr lang="en-US" sz="2800" b="1" dirty="0" smtClean="0"/>
                        <a:t>Last Name</a:t>
                      </a:r>
                      <a:endParaRPr lang="en-US" sz="2800" b="1" dirty="0"/>
                    </a:p>
                  </a:txBody>
                  <a:tcPr anchor="ctr">
                    <a:solidFill>
                      <a:schemeClr val="tx2">
                        <a:lumMod val="60000"/>
                        <a:lumOff val="40000"/>
                      </a:schemeClr>
                    </a:solidFill>
                  </a:tcPr>
                </a:tc>
                <a:tc>
                  <a:txBody>
                    <a:bodyPr/>
                    <a:lstStyle/>
                    <a:p>
                      <a:pPr algn="ctr"/>
                      <a:r>
                        <a:rPr lang="en-US" sz="2800" b="1" dirty="0" smtClean="0"/>
                        <a:t>First</a:t>
                      </a:r>
                      <a:r>
                        <a:rPr lang="en-US" sz="2800" b="1" baseline="0" dirty="0" smtClean="0"/>
                        <a:t> Name</a:t>
                      </a:r>
                      <a:endParaRPr lang="en-US" sz="2800" b="1" dirty="0"/>
                    </a:p>
                  </a:txBody>
                  <a:tcPr anchor="ctr"/>
                </a:tc>
                <a:tc>
                  <a:txBody>
                    <a:bodyPr/>
                    <a:lstStyle/>
                    <a:p>
                      <a:pPr algn="ctr"/>
                      <a:r>
                        <a:rPr lang="en-US" sz="2800" b="1" dirty="0" smtClean="0"/>
                        <a:t>Score</a:t>
                      </a:r>
                      <a:endParaRPr lang="en-US" sz="2800" b="1" dirty="0"/>
                    </a:p>
                  </a:txBody>
                  <a:tcPr anchor="ctr">
                    <a:solidFill>
                      <a:srgbClr val="00B050"/>
                    </a:solidFill>
                  </a:tcPr>
                </a:tc>
              </a:tr>
              <a:tr h="965200">
                <a:tc>
                  <a:txBody>
                    <a:bodyPr/>
                    <a:lstStyle/>
                    <a:p>
                      <a:pPr algn="ctr"/>
                      <a:r>
                        <a:rPr lang="en-US" dirty="0" smtClean="0"/>
                        <a:t>Smith</a:t>
                      </a:r>
                      <a:endParaRPr lang="en-US" dirty="0"/>
                    </a:p>
                  </a:txBody>
                  <a:tcPr anchor="ctr">
                    <a:solidFill>
                      <a:schemeClr val="tx2">
                        <a:lumMod val="60000"/>
                        <a:lumOff val="40000"/>
                      </a:schemeClr>
                    </a:solidFill>
                  </a:tcPr>
                </a:tc>
                <a:tc>
                  <a:txBody>
                    <a:bodyPr/>
                    <a:lstStyle/>
                    <a:p>
                      <a:pPr algn="ctr"/>
                      <a:r>
                        <a:rPr lang="en-US" dirty="0" smtClean="0"/>
                        <a:t>Mark</a:t>
                      </a:r>
                      <a:endParaRPr lang="en-US" dirty="0"/>
                    </a:p>
                  </a:txBody>
                  <a:tcPr anchor="ctr"/>
                </a:tc>
                <a:tc>
                  <a:txBody>
                    <a:bodyPr/>
                    <a:lstStyle/>
                    <a:p>
                      <a:pPr algn="ctr"/>
                      <a:r>
                        <a:rPr lang="en-US" dirty="0" smtClean="0"/>
                        <a:t>36</a:t>
                      </a:r>
                      <a:endParaRPr lang="en-US" dirty="0"/>
                    </a:p>
                  </a:txBody>
                  <a:tcPr anchor="ctr"/>
                </a:tc>
              </a:tr>
              <a:tr h="965200">
                <a:tc>
                  <a:txBody>
                    <a:bodyPr/>
                    <a:lstStyle/>
                    <a:p>
                      <a:pPr algn="ctr"/>
                      <a:r>
                        <a:rPr lang="en-US" dirty="0" smtClean="0"/>
                        <a:t>Jones</a:t>
                      </a:r>
                      <a:endParaRPr lang="en-US" dirty="0"/>
                    </a:p>
                  </a:txBody>
                  <a:tcPr anchor="ctr">
                    <a:solidFill>
                      <a:schemeClr val="tx2">
                        <a:lumMod val="60000"/>
                        <a:lumOff val="40000"/>
                      </a:schemeClr>
                    </a:solidFill>
                  </a:tcPr>
                </a:tc>
                <a:tc>
                  <a:txBody>
                    <a:bodyPr/>
                    <a:lstStyle/>
                    <a:p>
                      <a:pPr algn="ctr"/>
                      <a:r>
                        <a:rPr lang="en-US" dirty="0" smtClean="0"/>
                        <a:t>William</a:t>
                      </a:r>
                      <a:endParaRPr lang="en-US" dirty="0"/>
                    </a:p>
                  </a:txBody>
                  <a:tcPr anchor="ctr">
                    <a:solidFill>
                      <a:schemeClr val="accent6">
                        <a:lumMod val="75000"/>
                      </a:schemeClr>
                    </a:solidFill>
                  </a:tcPr>
                </a:tc>
                <a:tc>
                  <a:txBody>
                    <a:bodyPr/>
                    <a:lstStyle/>
                    <a:p>
                      <a:pPr algn="ctr"/>
                      <a:r>
                        <a:rPr lang="en-US" dirty="0" smtClean="0"/>
                        <a:t>30</a:t>
                      </a:r>
                      <a:endParaRPr lang="en-US" dirty="0"/>
                    </a:p>
                  </a:txBody>
                  <a:tcPr anchor="ctr">
                    <a:solidFill>
                      <a:schemeClr val="accent6">
                        <a:lumMod val="75000"/>
                      </a:schemeClr>
                    </a:solidFill>
                  </a:tcPr>
                </a:tc>
              </a:tr>
            </a:tbl>
          </a:graphicData>
        </a:graphic>
      </p:graphicFrame>
      <p:sp>
        <p:nvSpPr>
          <p:cNvPr id="7" name="TextBox 6"/>
          <p:cNvSpPr txBox="1"/>
          <p:nvPr/>
        </p:nvSpPr>
        <p:spPr>
          <a:xfrm>
            <a:off x="609600" y="5262027"/>
            <a:ext cx="2590800" cy="1138773"/>
          </a:xfrm>
          <a:prstGeom prst="rect">
            <a:avLst/>
          </a:prstGeom>
          <a:noFill/>
        </p:spPr>
        <p:txBody>
          <a:bodyPr wrap="square" rtlCol="0">
            <a:spAutoFit/>
          </a:bodyPr>
          <a:lstStyle/>
          <a:p>
            <a:r>
              <a:rPr lang="en-US" sz="2800" b="1" dirty="0" smtClean="0">
                <a:solidFill>
                  <a:schemeClr val="accent1"/>
                </a:solidFill>
              </a:rPr>
              <a:t>Column:</a:t>
            </a:r>
            <a:r>
              <a:rPr lang="en-US" sz="2000" b="1" dirty="0" smtClean="0">
                <a:solidFill>
                  <a:schemeClr val="accent1"/>
                </a:solidFill>
              </a:rPr>
              <a:t/>
            </a:r>
            <a:br>
              <a:rPr lang="en-US" sz="2000" b="1" dirty="0" smtClean="0">
                <a:solidFill>
                  <a:schemeClr val="accent1"/>
                </a:solidFill>
              </a:rPr>
            </a:br>
            <a:r>
              <a:rPr lang="en-US" sz="2000" b="1" dirty="0" smtClean="0">
                <a:solidFill>
                  <a:schemeClr val="accent1"/>
                </a:solidFill>
              </a:rPr>
              <a:t>Collection of cells that </a:t>
            </a:r>
          </a:p>
          <a:p>
            <a:r>
              <a:rPr lang="en-US" sz="2000" b="1" dirty="0" smtClean="0">
                <a:solidFill>
                  <a:schemeClr val="accent1"/>
                </a:solidFill>
              </a:rPr>
              <a:t>Run vertically</a:t>
            </a:r>
          </a:p>
        </p:txBody>
      </p:sp>
      <p:sp>
        <p:nvSpPr>
          <p:cNvPr id="8" name="TextBox 7"/>
          <p:cNvSpPr txBox="1"/>
          <p:nvPr/>
        </p:nvSpPr>
        <p:spPr>
          <a:xfrm>
            <a:off x="6553200" y="4222284"/>
            <a:ext cx="2895600" cy="1015663"/>
          </a:xfrm>
          <a:prstGeom prst="rect">
            <a:avLst/>
          </a:prstGeom>
          <a:noFill/>
        </p:spPr>
        <p:txBody>
          <a:bodyPr wrap="square" rtlCol="0">
            <a:spAutoFit/>
          </a:bodyPr>
          <a:lstStyle/>
          <a:p>
            <a:r>
              <a:rPr lang="en-US" sz="2000" b="1" dirty="0" smtClean="0">
                <a:solidFill>
                  <a:schemeClr val="accent6">
                    <a:lumMod val="75000"/>
                  </a:schemeClr>
                </a:solidFill>
              </a:rPr>
              <a:t>Row:</a:t>
            </a:r>
            <a:br>
              <a:rPr lang="en-US" sz="2000" b="1" dirty="0" smtClean="0">
                <a:solidFill>
                  <a:schemeClr val="accent6">
                    <a:lumMod val="75000"/>
                  </a:schemeClr>
                </a:solidFill>
              </a:rPr>
            </a:br>
            <a:r>
              <a:rPr lang="en-US" sz="2000" b="1" dirty="0" smtClean="0">
                <a:solidFill>
                  <a:schemeClr val="accent6">
                    <a:lumMod val="75000"/>
                  </a:schemeClr>
                </a:solidFill>
              </a:rPr>
              <a:t>Collection of cells that Run horizontally</a:t>
            </a:r>
          </a:p>
        </p:txBody>
      </p:sp>
      <p:sp>
        <p:nvSpPr>
          <p:cNvPr id="9" name="TextBox 8"/>
          <p:cNvSpPr txBox="1"/>
          <p:nvPr/>
        </p:nvSpPr>
        <p:spPr>
          <a:xfrm>
            <a:off x="6553200" y="2352546"/>
            <a:ext cx="1981200" cy="1015663"/>
          </a:xfrm>
          <a:prstGeom prst="rect">
            <a:avLst/>
          </a:prstGeom>
          <a:noFill/>
        </p:spPr>
        <p:txBody>
          <a:bodyPr wrap="square" rtlCol="0">
            <a:spAutoFit/>
          </a:bodyPr>
          <a:lstStyle/>
          <a:p>
            <a:r>
              <a:rPr lang="en-US" sz="2000" b="1" dirty="0" smtClean="0">
                <a:solidFill>
                  <a:srgbClr val="00B050"/>
                </a:solidFill>
              </a:rPr>
              <a:t>Cell:</a:t>
            </a:r>
            <a:br>
              <a:rPr lang="en-US" sz="2000" b="1" dirty="0" smtClean="0">
                <a:solidFill>
                  <a:srgbClr val="00B050"/>
                </a:solidFill>
              </a:rPr>
            </a:br>
            <a:r>
              <a:rPr lang="en-US" sz="2000" b="1" dirty="0" smtClean="0">
                <a:solidFill>
                  <a:srgbClr val="00B050"/>
                </a:solidFill>
              </a:rPr>
              <a:t>Individual box in a table</a:t>
            </a:r>
          </a:p>
        </p:txBody>
      </p:sp>
      <p:sp>
        <p:nvSpPr>
          <p:cNvPr id="10" name="TextBox 9"/>
          <p:cNvSpPr txBox="1"/>
          <p:nvPr/>
        </p:nvSpPr>
        <p:spPr>
          <a:xfrm>
            <a:off x="457200" y="946838"/>
            <a:ext cx="8458200" cy="1200329"/>
          </a:xfrm>
          <a:prstGeom prst="rect">
            <a:avLst/>
          </a:prstGeom>
          <a:noFill/>
        </p:spPr>
        <p:txBody>
          <a:bodyPr wrap="square" rtlCol="0">
            <a:spAutoFit/>
          </a:bodyPr>
          <a:lstStyle/>
          <a:p>
            <a:r>
              <a:rPr lang="en-US" sz="3600" dirty="0" smtClean="0"/>
              <a:t>Tables are organization tools used to keep track of information</a:t>
            </a:r>
            <a:endParaRPr lang="en-US" sz="3600" dirty="0"/>
          </a:p>
        </p:txBody>
      </p:sp>
      <p:sp>
        <p:nvSpPr>
          <p:cNvPr id="11" name="Right Arrow 10">
            <a:hlinkClick r:id="rId2" action="ppaction://hlinksldjump"/>
          </p:cNvPr>
          <p:cNvSpPr/>
          <p:nvPr/>
        </p:nvSpPr>
        <p:spPr>
          <a:xfrm>
            <a:off x="7620000" y="6126162"/>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811437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C00000"/>
                </a:solidFill>
              </a:rPr>
              <a:t>Quiz Time!!!!!!</a:t>
            </a:r>
            <a:endParaRPr lang="en-US" b="1" dirty="0">
              <a:solidFill>
                <a:srgbClr val="C00000"/>
              </a:solidFill>
            </a:endParaRPr>
          </a:p>
        </p:txBody>
      </p:sp>
      <p:sp>
        <p:nvSpPr>
          <p:cNvPr id="5" name="Slide Number Placeholder 4"/>
          <p:cNvSpPr>
            <a:spLocks noGrp="1"/>
          </p:cNvSpPr>
          <p:nvPr>
            <p:ph type="sldNum" sz="quarter" idx="12"/>
          </p:nvPr>
        </p:nvSpPr>
        <p:spPr/>
        <p:txBody>
          <a:bodyPr/>
          <a:lstStyle/>
          <a:p>
            <a:fld id="{36239957-1D5D-4E19-9CD0-36666FFD0FDD}" type="slidenum">
              <a:rPr lang="en-US" smtClean="0"/>
              <a:t>24</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0210" y="1591310"/>
            <a:ext cx="8987590" cy="1922780"/>
          </a:xfrm>
          <a:prstGeom prst="rect">
            <a:avLst/>
          </a:prstGeom>
        </p:spPr>
      </p:pic>
      <p:sp>
        <p:nvSpPr>
          <p:cNvPr id="7" name="TextBox 6"/>
          <p:cNvSpPr txBox="1"/>
          <p:nvPr/>
        </p:nvSpPr>
        <p:spPr>
          <a:xfrm>
            <a:off x="802105" y="4178490"/>
            <a:ext cx="7543800" cy="1569660"/>
          </a:xfrm>
          <a:prstGeom prst="rect">
            <a:avLst/>
          </a:prstGeom>
          <a:noFill/>
        </p:spPr>
        <p:txBody>
          <a:bodyPr wrap="square" rtlCol="0">
            <a:spAutoFit/>
          </a:bodyPr>
          <a:lstStyle/>
          <a:p>
            <a:r>
              <a:rPr lang="en-US" sz="3200" dirty="0" smtClean="0"/>
              <a:t>1. If you wanted to </a:t>
            </a:r>
            <a:r>
              <a:rPr lang="en-US" sz="3200" b="1" dirty="0" smtClean="0"/>
              <a:t>bold</a:t>
            </a:r>
            <a:r>
              <a:rPr lang="en-US" sz="3200" dirty="0" smtClean="0"/>
              <a:t> a sentence or word, which button on the ribbon would you choose?</a:t>
            </a:r>
            <a:endParaRPr lang="en-US" sz="3200" dirty="0"/>
          </a:p>
        </p:txBody>
      </p:sp>
      <p:sp>
        <p:nvSpPr>
          <p:cNvPr id="8" name="Rectangle 7">
            <a:hlinkClick r:id="rId3" action="ppaction://hlinksldjump"/>
          </p:cNvPr>
          <p:cNvSpPr/>
          <p:nvPr/>
        </p:nvSpPr>
        <p:spPr>
          <a:xfrm>
            <a:off x="2209800" y="2743200"/>
            <a:ext cx="38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2590799" y="2743200"/>
            <a:ext cx="647700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4" action="ppaction://hlinksldjump"/>
          </p:cNvPr>
          <p:cNvSpPr/>
          <p:nvPr/>
        </p:nvSpPr>
        <p:spPr>
          <a:xfrm>
            <a:off x="2209800" y="2286000"/>
            <a:ext cx="685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4" action="ppaction://hlinksldjump"/>
          </p:cNvPr>
          <p:cNvSpPr/>
          <p:nvPr/>
        </p:nvSpPr>
        <p:spPr>
          <a:xfrm>
            <a:off x="80211" y="2286000"/>
            <a:ext cx="605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p:cNvPr>
          <p:cNvSpPr/>
          <p:nvPr/>
        </p:nvSpPr>
        <p:spPr>
          <a:xfrm>
            <a:off x="685801" y="2286000"/>
            <a:ext cx="6857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p:cNvPr>
          <p:cNvSpPr/>
          <p:nvPr/>
        </p:nvSpPr>
        <p:spPr>
          <a:xfrm>
            <a:off x="685800" y="25908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855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25</a:t>
            </a:fld>
            <a:endParaRPr lang="en-US"/>
          </a:p>
        </p:txBody>
      </p:sp>
      <p:pic>
        <p:nvPicPr>
          <p:cNvPr id="2050" name="Picture 2" descr="C:\Users\asdteacher\AppData\Local\Microsoft\Windows\Temporary Internet Files\Content.IE5\Y03CZT7Q\dglxasset[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4691576" cy="4484595"/>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Left Arrow 3">
            <a:hlinkClick r:id="rId3" action="ppaction://hlinksldjump"/>
          </p:cNvPr>
          <p:cNvSpPr/>
          <p:nvPr/>
        </p:nvSpPr>
        <p:spPr>
          <a:xfrm>
            <a:off x="457200" y="4560795"/>
            <a:ext cx="12192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Tree>
    <p:extLst>
      <p:ext uri="{BB962C8B-B14F-4D97-AF65-F5344CB8AC3E}">
        <p14:creationId xmlns:p14="http://schemas.microsoft.com/office/powerpoint/2010/main" val="875569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26</a:t>
            </a:fld>
            <a:endParaRPr lang="en-US"/>
          </a:p>
        </p:txBody>
      </p:sp>
      <p:pic>
        <p:nvPicPr>
          <p:cNvPr id="1031" name="Picture 7" descr="C:\Users\asdteacher\AppData\Local\Microsoft\Windows\Temporary Internet Files\Content.IE5\Y03CZT7Q\dglxasset[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06104"/>
            <a:ext cx="9150824" cy="5609421"/>
          </a:xfrm>
          <a:prstGeom prst="rect">
            <a:avLst/>
          </a:prstGeom>
          <a:noFill/>
          <a:extLst>
            <a:ext uri="{909E8E84-426E-40DD-AFC4-6F175D3DCCD1}">
              <a14:hiddenFill xmlns:a14="http://schemas.microsoft.com/office/drawing/2010/main">
                <a:solidFill>
                  <a:srgbClr val="FFFFFF"/>
                </a:solidFill>
              </a14:hiddenFill>
            </a:ext>
          </a:extLst>
        </p:spPr>
      </p:pic>
      <p:sp>
        <p:nvSpPr>
          <p:cNvPr id="4" name="Snip Diagonal Corner Rectangle 3">
            <a:hlinkClick r:id="rId3"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spTree>
    <p:extLst>
      <p:ext uri="{BB962C8B-B14F-4D97-AF65-F5344CB8AC3E}">
        <p14:creationId xmlns:p14="http://schemas.microsoft.com/office/powerpoint/2010/main" val="695750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239957-1D5D-4E19-9CD0-36666FFD0FDD}" type="slidenum">
              <a:rPr lang="en-US" smtClean="0"/>
              <a:t>27</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0210" y="762000"/>
            <a:ext cx="8987590" cy="1922780"/>
          </a:xfrm>
          <a:prstGeom prst="rect">
            <a:avLst/>
          </a:prstGeom>
        </p:spPr>
      </p:pic>
      <p:sp>
        <p:nvSpPr>
          <p:cNvPr id="5" name="Rectangle 4">
            <a:hlinkClick r:id="rId3" action="ppaction://hlinksldjump"/>
          </p:cNvPr>
          <p:cNvSpPr/>
          <p:nvPr/>
        </p:nvSpPr>
        <p:spPr>
          <a:xfrm>
            <a:off x="2209800" y="1913890"/>
            <a:ext cx="38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p:cNvPr>
          <p:cNvSpPr/>
          <p:nvPr/>
        </p:nvSpPr>
        <p:spPr>
          <a:xfrm>
            <a:off x="2971800" y="1913890"/>
            <a:ext cx="6096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3" action="ppaction://hlinksldjump"/>
          </p:cNvPr>
          <p:cNvSpPr/>
          <p:nvPr/>
        </p:nvSpPr>
        <p:spPr>
          <a:xfrm>
            <a:off x="2209800" y="1456690"/>
            <a:ext cx="685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3" action="ppaction://hlinksldjump"/>
          </p:cNvPr>
          <p:cNvSpPr/>
          <p:nvPr/>
        </p:nvSpPr>
        <p:spPr>
          <a:xfrm>
            <a:off x="80211" y="1456690"/>
            <a:ext cx="605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85801" y="1456690"/>
            <a:ext cx="6857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85800" y="176149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3276600"/>
            <a:ext cx="8153400" cy="2123658"/>
          </a:xfrm>
          <a:prstGeom prst="rect">
            <a:avLst/>
          </a:prstGeom>
          <a:noFill/>
        </p:spPr>
        <p:txBody>
          <a:bodyPr wrap="square" rtlCol="0">
            <a:spAutoFit/>
          </a:bodyPr>
          <a:lstStyle/>
          <a:p>
            <a:r>
              <a:rPr lang="en-US" sz="4400" i="1" dirty="0" smtClean="0">
                <a:solidFill>
                  <a:srgbClr val="C00000"/>
                </a:solidFill>
              </a:rPr>
              <a:t>2. This sentence is written in what type of font style? (Look closely, it’s a little slanted.)</a:t>
            </a:r>
            <a:endParaRPr lang="en-US" sz="4400" i="1" dirty="0">
              <a:solidFill>
                <a:srgbClr val="C00000"/>
              </a:solidFill>
            </a:endParaRPr>
          </a:p>
        </p:txBody>
      </p:sp>
      <p:sp>
        <p:nvSpPr>
          <p:cNvPr id="12" name="Rectangle 11">
            <a:hlinkClick r:id="rId4" action="ppaction://hlinksldjump"/>
          </p:cNvPr>
          <p:cNvSpPr/>
          <p:nvPr/>
        </p:nvSpPr>
        <p:spPr>
          <a:xfrm>
            <a:off x="2590800" y="1905000"/>
            <a:ext cx="381000" cy="466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459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28</a:t>
            </a:fld>
            <a:endParaRPr lang="en-US"/>
          </a:p>
        </p:txBody>
      </p:sp>
      <p:sp>
        <p:nvSpPr>
          <p:cNvPr id="4" name="Curved Left Arrow 3">
            <a:hlinkClick r:id="rId2" action="ppaction://hlinksldjump"/>
          </p:cNvPr>
          <p:cNvSpPr/>
          <p:nvPr/>
        </p:nvSpPr>
        <p:spPr>
          <a:xfrm>
            <a:off x="457200" y="4572000"/>
            <a:ext cx="12192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pic>
        <p:nvPicPr>
          <p:cNvPr id="15364" name="Picture 4" descr="C:\Users\asdteacher\AppData\Local\Microsoft\Windows\Temporary Internet Files\Content.IE5\XZTHOB8A\MM90028274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6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29</a:t>
            </a:fld>
            <a:endParaRPr lang="en-US"/>
          </a:p>
        </p:txBody>
      </p:sp>
      <p:sp>
        <p:nvSpPr>
          <p:cNvPr id="4" name="Snip Diagonal Corner Rectangle 3">
            <a:hlinkClick r:id="rId2"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pic>
        <p:nvPicPr>
          <p:cNvPr id="16386" name="Picture 2" descr="C:\Users\asdteacher\AppData\Local\Microsoft\Windows\Temporary Internet Files\Content.IE5\AWGZ3MAA\MM90029519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8762"/>
            <a:ext cx="3000375"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43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Default Settings</a:t>
            </a:r>
            <a:endParaRPr lang="en-US" b="1" dirty="0">
              <a:solidFill>
                <a:srgbClr val="C00000"/>
              </a:solidFill>
            </a:endParaRPr>
          </a:p>
        </p:txBody>
      </p:sp>
      <p:sp>
        <p:nvSpPr>
          <p:cNvPr id="3" name="Content Placeholder 2"/>
          <p:cNvSpPr>
            <a:spLocks noGrp="1"/>
          </p:cNvSpPr>
          <p:nvPr>
            <p:ph sz="half" idx="1"/>
          </p:nvPr>
        </p:nvSpPr>
        <p:spPr>
          <a:xfrm>
            <a:off x="159224" y="1600200"/>
            <a:ext cx="4038600" cy="4525963"/>
          </a:xfrm>
        </p:spPr>
        <p:txBody>
          <a:bodyPr>
            <a:normAutofit/>
          </a:bodyPr>
          <a:lstStyle/>
          <a:p>
            <a:pPr marL="0" indent="0" algn="ctr">
              <a:buNone/>
            </a:pPr>
            <a:r>
              <a:rPr lang="en-US" sz="3600" dirty="0" smtClean="0"/>
              <a:t>What does </a:t>
            </a:r>
            <a:r>
              <a:rPr lang="en-US" sz="3600" u="sng" dirty="0" smtClean="0"/>
              <a:t>DEFAULT</a:t>
            </a:r>
            <a:r>
              <a:rPr lang="en-US" sz="3600" dirty="0" smtClean="0"/>
              <a:t> mean?</a:t>
            </a:r>
            <a:endParaRPr lang="en-US" sz="3200" dirty="0" smtClean="0"/>
          </a:p>
          <a:p>
            <a:pPr lvl="1"/>
            <a:r>
              <a:rPr lang="en-US" sz="3200" dirty="0"/>
              <a:t>T</a:t>
            </a:r>
            <a:r>
              <a:rPr lang="en-US" sz="3200" dirty="0" smtClean="0"/>
              <a:t>he settings when you open a program.</a:t>
            </a:r>
          </a:p>
        </p:txBody>
      </p:sp>
      <p:sp>
        <p:nvSpPr>
          <p:cNvPr id="4" name="Content Placeholder 3"/>
          <p:cNvSpPr>
            <a:spLocks noGrp="1"/>
          </p:cNvSpPr>
          <p:nvPr>
            <p:ph sz="half" idx="2"/>
          </p:nvPr>
        </p:nvSpPr>
        <p:spPr>
          <a:xfrm>
            <a:off x="4419600" y="1600200"/>
            <a:ext cx="4495800" cy="4525963"/>
          </a:xfrm>
        </p:spPr>
        <p:txBody>
          <a:bodyPr>
            <a:normAutofit/>
          </a:bodyPr>
          <a:lstStyle/>
          <a:p>
            <a:pPr marL="0" indent="0" algn="ctr">
              <a:buNone/>
            </a:pPr>
            <a:r>
              <a:rPr lang="en-US" sz="3200" dirty="0" smtClean="0"/>
              <a:t>Word’s default settings are:</a:t>
            </a:r>
          </a:p>
          <a:p>
            <a:pPr lvl="1">
              <a:buFont typeface="Wingdings" pitchFamily="2" charset="2"/>
              <a:buChar char="v"/>
            </a:pPr>
            <a:r>
              <a:rPr lang="en-US" sz="2800" dirty="0" smtClean="0"/>
              <a:t>Font: Calibri</a:t>
            </a:r>
          </a:p>
          <a:p>
            <a:pPr lvl="1">
              <a:buFont typeface="Wingdings" pitchFamily="2" charset="2"/>
              <a:buChar char="v"/>
            </a:pPr>
            <a:r>
              <a:rPr lang="en-US" sz="2800" dirty="0" smtClean="0"/>
              <a:t>Size: 11 pt.</a:t>
            </a:r>
          </a:p>
          <a:p>
            <a:pPr lvl="1">
              <a:buFont typeface="Wingdings" pitchFamily="2" charset="2"/>
              <a:buChar char="v"/>
            </a:pPr>
            <a:r>
              <a:rPr lang="en-US" sz="2800" dirty="0" smtClean="0"/>
              <a:t>Color: Black</a:t>
            </a:r>
          </a:p>
          <a:p>
            <a:pPr lvl="1">
              <a:buFont typeface="Wingdings" pitchFamily="2" charset="2"/>
              <a:buChar char="v"/>
            </a:pPr>
            <a:r>
              <a:rPr lang="en-US" sz="2800" dirty="0" smtClean="0"/>
              <a:t>Alignment: Left</a:t>
            </a:r>
          </a:p>
          <a:p>
            <a:pPr lvl="1">
              <a:buFont typeface="Wingdings" pitchFamily="2" charset="2"/>
              <a:buChar char="v"/>
            </a:pPr>
            <a:r>
              <a:rPr lang="en-US" sz="2800" dirty="0" smtClean="0"/>
              <a:t>Spacing: 1.15</a:t>
            </a:r>
          </a:p>
          <a:p>
            <a:pPr lvl="1">
              <a:buFont typeface="Wingdings" pitchFamily="2" charset="2"/>
              <a:buChar char="v"/>
            </a:pPr>
            <a:r>
              <a:rPr lang="en-US" sz="2800" dirty="0" smtClean="0"/>
              <a:t>Orientation: Portrait</a:t>
            </a:r>
          </a:p>
          <a:p>
            <a:endParaRPr lang="en-US" dirty="0"/>
          </a:p>
        </p:txBody>
      </p:sp>
      <p:sp>
        <p:nvSpPr>
          <p:cNvPr id="5" name="Slide Number Placeholder 4"/>
          <p:cNvSpPr>
            <a:spLocks noGrp="1"/>
          </p:cNvSpPr>
          <p:nvPr>
            <p:ph type="sldNum" sz="quarter" idx="12"/>
          </p:nvPr>
        </p:nvSpPr>
        <p:spPr/>
        <p:txBody>
          <a:bodyPr/>
          <a:lstStyle/>
          <a:p>
            <a:fld id="{36239957-1D5D-4E19-9CD0-36666FFD0FDD}" type="slidenum">
              <a:rPr lang="en-US" smtClean="0"/>
              <a:t>3</a:t>
            </a:fld>
            <a:endParaRPr lang="en-US" dirty="0"/>
          </a:p>
        </p:txBody>
      </p:sp>
      <p:sp>
        <p:nvSpPr>
          <p:cNvPr id="6" name="Right Arrow 5">
            <a:hlinkClick r:id="rId2"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1094737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239957-1D5D-4E19-9CD0-36666FFD0FDD}" type="slidenum">
              <a:rPr lang="en-US" smtClean="0"/>
              <a:t>30</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0210" y="762000"/>
            <a:ext cx="8987590" cy="1922780"/>
          </a:xfrm>
          <a:prstGeom prst="rect">
            <a:avLst/>
          </a:prstGeom>
        </p:spPr>
      </p:pic>
      <p:sp>
        <p:nvSpPr>
          <p:cNvPr id="5" name="Rectangle 4">
            <a:hlinkClick r:id="rId3" action="ppaction://hlinksldjump"/>
          </p:cNvPr>
          <p:cNvSpPr/>
          <p:nvPr/>
        </p:nvSpPr>
        <p:spPr>
          <a:xfrm>
            <a:off x="6248400" y="1913890"/>
            <a:ext cx="38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p:cNvPr>
          <p:cNvSpPr/>
          <p:nvPr/>
        </p:nvSpPr>
        <p:spPr>
          <a:xfrm>
            <a:off x="2209800" y="1913890"/>
            <a:ext cx="4038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2209800" y="1456690"/>
            <a:ext cx="685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p:cNvPr>
          <p:cNvSpPr/>
          <p:nvPr/>
        </p:nvSpPr>
        <p:spPr>
          <a:xfrm>
            <a:off x="80211" y="1456690"/>
            <a:ext cx="605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685801" y="1456690"/>
            <a:ext cx="6857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685800" y="176149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03868" y="4079796"/>
            <a:ext cx="6760745" cy="2769989"/>
          </a:xfrm>
          <a:prstGeom prst="rect">
            <a:avLst/>
          </a:prstGeom>
          <a:noFill/>
        </p:spPr>
        <p:txBody>
          <a:bodyPr wrap="square" rtlCol="0">
            <a:spAutoFit/>
          </a:bodyPr>
          <a:lstStyle/>
          <a:p>
            <a:endParaRPr lang="en-US" dirty="0"/>
          </a:p>
          <a:p>
            <a:pPr algn="ctr"/>
            <a:r>
              <a:rPr lang="en-US" sz="2400" dirty="0" smtClean="0"/>
              <a:t>The quick brown fox jumps over the lazy dog. The quick brown fox jumps over the lazy dog. The quick brown fox jumps over the lazy dog. The quick brown fox jumps over the lazy dog. The quick brown fox jumps over the lazy dog. </a:t>
            </a:r>
          </a:p>
          <a:p>
            <a:endParaRPr lang="en-US" dirty="0" smtClean="0"/>
          </a:p>
          <a:p>
            <a:endParaRPr lang="en-US" dirty="0"/>
          </a:p>
        </p:txBody>
      </p:sp>
      <p:sp>
        <p:nvSpPr>
          <p:cNvPr id="13" name="TextBox 12"/>
          <p:cNvSpPr txBox="1"/>
          <p:nvPr/>
        </p:nvSpPr>
        <p:spPr>
          <a:xfrm>
            <a:off x="383006" y="2971800"/>
            <a:ext cx="8303794" cy="1261884"/>
          </a:xfrm>
          <a:prstGeom prst="rect">
            <a:avLst/>
          </a:prstGeom>
          <a:noFill/>
        </p:spPr>
        <p:txBody>
          <a:bodyPr wrap="square" rtlCol="0">
            <a:spAutoFit/>
          </a:bodyPr>
          <a:lstStyle/>
          <a:p>
            <a:r>
              <a:rPr lang="en-US" sz="2800" b="1" dirty="0" smtClean="0">
                <a:solidFill>
                  <a:srgbClr val="C00000"/>
                </a:solidFill>
              </a:rPr>
              <a:t>3. The </a:t>
            </a:r>
            <a:r>
              <a:rPr lang="en-US" sz="2800" b="1" dirty="0">
                <a:solidFill>
                  <a:srgbClr val="C00000"/>
                </a:solidFill>
              </a:rPr>
              <a:t>paragraph below as been formatted using which style of  alignment? Choose the button on the ribbon.</a:t>
            </a:r>
          </a:p>
          <a:p>
            <a:endParaRPr lang="en-US" sz="2000" dirty="0"/>
          </a:p>
        </p:txBody>
      </p:sp>
      <p:sp>
        <p:nvSpPr>
          <p:cNvPr id="14" name="Rectangle 13">
            <a:hlinkClick r:id="rId4" action="ppaction://hlinksldjump"/>
          </p:cNvPr>
          <p:cNvSpPr/>
          <p:nvPr/>
        </p:nvSpPr>
        <p:spPr>
          <a:xfrm>
            <a:off x="6629400" y="1905000"/>
            <a:ext cx="2438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292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31</a:t>
            </a:fld>
            <a:endParaRPr lang="en-US"/>
          </a:p>
        </p:txBody>
      </p:sp>
      <p:sp>
        <p:nvSpPr>
          <p:cNvPr id="4" name="Curved Left Arrow 3">
            <a:hlinkClick r:id="rId2" action="ppaction://hlinksldjump"/>
          </p:cNvPr>
          <p:cNvSpPr/>
          <p:nvPr/>
        </p:nvSpPr>
        <p:spPr>
          <a:xfrm>
            <a:off x="457200" y="4560795"/>
            <a:ext cx="12192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pic>
        <p:nvPicPr>
          <p:cNvPr id="17410" name="Picture 2" descr="C:\Users\asdteacher\AppData\Local\Microsoft\Windows\Temporary Internet Files\Content.IE5\Y03CZT7Q\MM90028414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3134239" cy="394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73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32</a:t>
            </a:fld>
            <a:endParaRPr lang="en-US"/>
          </a:p>
        </p:txBody>
      </p:sp>
      <p:sp>
        <p:nvSpPr>
          <p:cNvPr id="4" name="Snip Diagonal Corner Rectangle 3">
            <a:hlinkClick r:id="rId2"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pic>
        <p:nvPicPr>
          <p:cNvPr id="18434" name="Picture 2" descr="C:\Users\asdteacher\AppData\Local\Microsoft\Windows\Temporary Internet Files\Content.IE5\XZTHOB8A\MM91000109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048000" cy="449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62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239957-1D5D-4E19-9CD0-36666FFD0FDD}" type="slidenum">
              <a:rPr lang="en-US" smtClean="0"/>
              <a:t>33</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0210" y="762000"/>
            <a:ext cx="8987590" cy="1922780"/>
          </a:xfrm>
          <a:prstGeom prst="rect">
            <a:avLst/>
          </a:prstGeom>
        </p:spPr>
      </p:pic>
      <p:sp>
        <p:nvSpPr>
          <p:cNvPr id="6" name="Rectangle 5">
            <a:hlinkClick r:id="rId3" action="ppaction://hlinksldjump"/>
          </p:cNvPr>
          <p:cNvSpPr/>
          <p:nvPr/>
        </p:nvSpPr>
        <p:spPr>
          <a:xfrm>
            <a:off x="6934200" y="1920506"/>
            <a:ext cx="38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2209800" y="1913890"/>
            <a:ext cx="472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p:cNvPr>
          <p:cNvSpPr/>
          <p:nvPr/>
        </p:nvSpPr>
        <p:spPr>
          <a:xfrm>
            <a:off x="2209800" y="1456690"/>
            <a:ext cx="685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80211" y="1456690"/>
            <a:ext cx="605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685801" y="1456690"/>
            <a:ext cx="6857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85800" y="176149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2954740"/>
            <a:ext cx="7848600" cy="954107"/>
          </a:xfrm>
          <a:prstGeom prst="rect">
            <a:avLst/>
          </a:prstGeom>
          <a:noFill/>
        </p:spPr>
        <p:txBody>
          <a:bodyPr wrap="square" rtlCol="0">
            <a:spAutoFit/>
          </a:bodyPr>
          <a:lstStyle/>
          <a:p>
            <a:r>
              <a:rPr lang="en-US" sz="2800" b="1" dirty="0" smtClean="0">
                <a:solidFill>
                  <a:srgbClr val="C00000"/>
                </a:solidFill>
              </a:rPr>
              <a:t>4. The paragraph below has been formatted using which style of alignment?</a:t>
            </a:r>
            <a:endParaRPr lang="en-US" sz="2800" b="1" dirty="0">
              <a:solidFill>
                <a:srgbClr val="C00000"/>
              </a:solidFill>
            </a:endParaRPr>
          </a:p>
        </p:txBody>
      </p:sp>
      <p:sp>
        <p:nvSpPr>
          <p:cNvPr id="14" name="TextBox 13"/>
          <p:cNvSpPr txBox="1"/>
          <p:nvPr/>
        </p:nvSpPr>
        <p:spPr>
          <a:xfrm>
            <a:off x="990600" y="4343400"/>
            <a:ext cx="6934200" cy="1477328"/>
          </a:xfrm>
          <a:prstGeom prst="rect">
            <a:avLst/>
          </a:prstGeom>
          <a:noFill/>
        </p:spPr>
        <p:txBody>
          <a:bodyPr wrap="square" rtlCol="0">
            <a:spAutoFit/>
          </a:bodyPr>
          <a:lstStyle/>
          <a:p>
            <a:pPr algn="just"/>
            <a:r>
              <a:rPr lang="en-US" dirty="0" smtClean="0"/>
              <a:t>The quick brown fox jumps over the lazy dog. The quick brown fox jumps over the lazy dog. The quick brown fox jumps over the lazy dog. The quick brown fox jumps over the lazy dog. The quick brown fox jumps over the lazy dog. </a:t>
            </a:r>
          </a:p>
          <a:p>
            <a:endParaRPr lang="en-US" dirty="0"/>
          </a:p>
        </p:txBody>
      </p:sp>
    </p:spTree>
    <p:extLst>
      <p:ext uri="{BB962C8B-B14F-4D97-AF65-F5344CB8AC3E}">
        <p14:creationId xmlns:p14="http://schemas.microsoft.com/office/powerpoint/2010/main" val="173450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34</a:t>
            </a:fld>
            <a:endParaRPr lang="en-US"/>
          </a:p>
        </p:txBody>
      </p:sp>
      <p:pic>
        <p:nvPicPr>
          <p:cNvPr id="3078" name="Picture 6" descr="C:\Users\asdteacher\AppData\Local\Microsoft\Windows\Temporary Internet Files\Content.IE5\AWGZ3MAA\MM9000466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62836"/>
            <a:ext cx="3773322" cy="490531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Left Arrow 3">
            <a:hlinkClick r:id="rId3" action="ppaction://hlinksldjump"/>
          </p:cNvPr>
          <p:cNvSpPr/>
          <p:nvPr/>
        </p:nvSpPr>
        <p:spPr>
          <a:xfrm>
            <a:off x="838200" y="388620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spTree>
    <p:extLst>
      <p:ext uri="{BB962C8B-B14F-4D97-AF65-F5344CB8AC3E}">
        <p14:creationId xmlns:p14="http://schemas.microsoft.com/office/powerpoint/2010/main" val="383641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35</a:t>
            </a:fld>
            <a:endParaRPr lang="en-US"/>
          </a:p>
        </p:txBody>
      </p:sp>
      <p:pic>
        <p:nvPicPr>
          <p:cNvPr id="4099" name="Picture 3" descr="C:\Users\asdteacher\AppData\Local\Microsoft\Windows\Temporary Internet Files\Content.IE5\SITWYO0L\MM900041108[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97206" y="1143000"/>
            <a:ext cx="4650014" cy="4332065"/>
          </a:xfrm>
          <a:prstGeom prst="rect">
            <a:avLst/>
          </a:prstGeom>
          <a:noFill/>
          <a:extLst>
            <a:ext uri="{909E8E84-426E-40DD-AFC4-6F175D3DCCD1}">
              <a14:hiddenFill xmlns:a14="http://schemas.microsoft.com/office/drawing/2010/main">
                <a:solidFill>
                  <a:srgbClr val="FFFFFF"/>
                </a:solidFill>
              </a14:hiddenFill>
            </a:ext>
          </a:extLst>
        </p:spPr>
      </p:pic>
      <p:sp>
        <p:nvSpPr>
          <p:cNvPr id="14" name="Snip Diagonal Corner Rectangle 13">
            <a:hlinkClick r:id="rId3"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spTree>
    <p:extLst>
      <p:ext uri="{BB962C8B-B14F-4D97-AF65-F5344CB8AC3E}">
        <p14:creationId xmlns:p14="http://schemas.microsoft.com/office/powerpoint/2010/main" val="684044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239957-1D5D-4E19-9CD0-36666FFD0FDD}" type="slidenum">
              <a:rPr lang="en-US" smtClean="0"/>
              <a:t>36</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0210" y="762000"/>
            <a:ext cx="8987590" cy="1922780"/>
          </a:xfrm>
          <a:prstGeom prst="rect">
            <a:avLst/>
          </a:prstGeom>
        </p:spPr>
      </p:pic>
      <p:sp>
        <p:nvSpPr>
          <p:cNvPr id="5" name="Rectangle 4">
            <a:hlinkClick r:id="rId3" action="ppaction://hlinksldjump"/>
          </p:cNvPr>
          <p:cNvSpPr/>
          <p:nvPr/>
        </p:nvSpPr>
        <p:spPr>
          <a:xfrm>
            <a:off x="6629400" y="1905000"/>
            <a:ext cx="38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p:cNvPr>
          <p:cNvSpPr/>
          <p:nvPr/>
        </p:nvSpPr>
        <p:spPr>
          <a:xfrm>
            <a:off x="2209800" y="1913890"/>
            <a:ext cx="441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2209800" y="1456690"/>
            <a:ext cx="685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p:cNvPr>
          <p:cNvSpPr/>
          <p:nvPr/>
        </p:nvSpPr>
        <p:spPr>
          <a:xfrm>
            <a:off x="80211" y="1456690"/>
            <a:ext cx="605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685801" y="1456690"/>
            <a:ext cx="6857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685800" y="176149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3048000"/>
            <a:ext cx="7696200" cy="954107"/>
          </a:xfrm>
          <a:prstGeom prst="rect">
            <a:avLst/>
          </a:prstGeom>
          <a:noFill/>
        </p:spPr>
        <p:txBody>
          <a:bodyPr wrap="square" rtlCol="0">
            <a:spAutoFit/>
          </a:bodyPr>
          <a:lstStyle/>
          <a:p>
            <a:r>
              <a:rPr lang="en-US" sz="2800" b="1" dirty="0" smtClean="0">
                <a:solidFill>
                  <a:srgbClr val="C00000"/>
                </a:solidFill>
              </a:rPr>
              <a:t>5. The paragraph below was formatted using which alignment?</a:t>
            </a:r>
            <a:endParaRPr lang="en-US" sz="2800" b="1" dirty="0">
              <a:solidFill>
                <a:srgbClr val="C00000"/>
              </a:solidFill>
            </a:endParaRPr>
          </a:p>
        </p:txBody>
      </p:sp>
      <p:sp>
        <p:nvSpPr>
          <p:cNvPr id="12" name="TextBox 11"/>
          <p:cNvSpPr txBox="1"/>
          <p:nvPr/>
        </p:nvSpPr>
        <p:spPr>
          <a:xfrm>
            <a:off x="685801" y="4191000"/>
            <a:ext cx="7315199" cy="1477328"/>
          </a:xfrm>
          <a:prstGeom prst="rect">
            <a:avLst/>
          </a:prstGeom>
          <a:noFill/>
        </p:spPr>
        <p:txBody>
          <a:bodyPr wrap="square" rtlCol="0">
            <a:spAutoFit/>
          </a:bodyPr>
          <a:lstStyle/>
          <a:p>
            <a:pPr algn="r"/>
            <a:r>
              <a:rPr lang="en-US" dirty="0" smtClean="0"/>
              <a:t>The quick brown fox jumps over the lazy dog. The quick brown fox jumps over the lazy dog. The quick brown fox jumps over the lazy dog. The quick brown fox jumps over the lazy dog. The quick brown fox jumps over the lazy dog. The dog is really lazy. </a:t>
            </a:r>
          </a:p>
          <a:p>
            <a:pPr algn="r"/>
            <a:endParaRPr lang="en-US" dirty="0"/>
          </a:p>
        </p:txBody>
      </p:sp>
      <p:sp>
        <p:nvSpPr>
          <p:cNvPr id="13" name="Rectangle 12">
            <a:hlinkClick r:id="rId4" action="ppaction://hlinksldjump"/>
          </p:cNvPr>
          <p:cNvSpPr/>
          <p:nvPr/>
        </p:nvSpPr>
        <p:spPr>
          <a:xfrm>
            <a:off x="7010400" y="1905000"/>
            <a:ext cx="38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952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37</a:t>
            </a:fld>
            <a:endParaRPr lang="en-US"/>
          </a:p>
        </p:txBody>
      </p:sp>
      <p:pic>
        <p:nvPicPr>
          <p:cNvPr id="3078" name="Picture 6" descr="C:\Users\asdteacher\AppData\Local\Microsoft\Windows\Temporary Internet Files\Content.IE5\AWGZ3MAA\MM9000466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62836"/>
            <a:ext cx="3773322" cy="490531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Left Arrow 3">
            <a:hlinkClick r:id="rId3" action="ppaction://hlinksldjump"/>
          </p:cNvPr>
          <p:cNvSpPr/>
          <p:nvPr/>
        </p:nvSpPr>
        <p:spPr>
          <a:xfrm>
            <a:off x="838200" y="388620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spTree>
    <p:extLst>
      <p:ext uri="{BB962C8B-B14F-4D97-AF65-F5344CB8AC3E}">
        <p14:creationId xmlns:p14="http://schemas.microsoft.com/office/powerpoint/2010/main" val="3427966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38</a:t>
            </a:fld>
            <a:endParaRPr lang="en-US"/>
          </a:p>
        </p:txBody>
      </p:sp>
      <p:pic>
        <p:nvPicPr>
          <p:cNvPr id="4099" name="Picture 3" descr="C:\Users\asdteacher\AppData\Local\Microsoft\Windows\Temporary Internet Files\Content.IE5\SITWYO0L\MM900041108[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97206" y="1143000"/>
            <a:ext cx="4650014" cy="4332065"/>
          </a:xfrm>
          <a:prstGeom prst="rect">
            <a:avLst/>
          </a:prstGeom>
          <a:noFill/>
          <a:extLst>
            <a:ext uri="{909E8E84-426E-40DD-AFC4-6F175D3DCCD1}">
              <a14:hiddenFill xmlns:a14="http://schemas.microsoft.com/office/drawing/2010/main">
                <a:solidFill>
                  <a:srgbClr val="FFFFFF"/>
                </a:solidFill>
              </a14:hiddenFill>
            </a:ext>
          </a:extLst>
        </p:spPr>
      </p:pic>
      <p:sp>
        <p:nvSpPr>
          <p:cNvPr id="14" name="Snip Diagonal Corner Rectangle 13">
            <a:hlinkClick r:id="rId3"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spTree>
    <p:extLst>
      <p:ext uri="{BB962C8B-B14F-4D97-AF65-F5344CB8AC3E}">
        <p14:creationId xmlns:p14="http://schemas.microsoft.com/office/powerpoint/2010/main" val="3212733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239957-1D5D-4E19-9CD0-36666FFD0FDD}" type="slidenum">
              <a:rPr lang="en-US" smtClean="0"/>
              <a:t>39</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0210" y="762000"/>
            <a:ext cx="8987590" cy="1922780"/>
          </a:xfrm>
          <a:prstGeom prst="rect">
            <a:avLst/>
          </a:prstGeom>
        </p:spPr>
      </p:pic>
      <p:sp>
        <p:nvSpPr>
          <p:cNvPr id="6" name="Rectangle 5">
            <a:hlinkClick r:id="rId3" action="ppaction://hlinksldjump"/>
          </p:cNvPr>
          <p:cNvSpPr/>
          <p:nvPr/>
        </p:nvSpPr>
        <p:spPr>
          <a:xfrm>
            <a:off x="2230272" y="1913890"/>
            <a:ext cx="685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3" action="ppaction://hlinksldjump"/>
          </p:cNvPr>
          <p:cNvSpPr/>
          <p:nvPr/>
        </p:nvSpPr>
        <p:spPr>
          <a:xfrm>
            <a:off x="2209800" y="1456690"/>
            <a:ext cx="3657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3" action="ppaction://hlinksldjump"/>
          </p:cNvPr>
          <p:cNvSpPr/>
          <p:nvPr/>
        </p:nvSpPr>
        <p:spPr>
          <a:xfrm>
            <a:off x="80211" y="1456690"/>
            <a:ext cx="605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85801" y="1456690"/>
            <a:ext cx="6857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85800" y="176149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1" y="2719149"/>
            <a:ext cx="7315199" cy="4185761"/>
          </a:xfrm>
          <a:prstGeom prst="rect">
            <a:avLst/>
          </a:prstGeom>
          <a:noFill/>
        </p:spPr>
        <p:txBody>
          <a:bodyPr wrap="square" rtlCol="0">
            <a:spAutoFit/>
          </a:bodyPr>
          <a:lstStyle/>
          <a:p>
            <a:r>
              <a:rPr lang="en-US" sz="2800" b="1" dirty="0" smtClean="0">
                <a:solidFill>
                  <a:srgbClr val="C00000"/>
                </a:solidFill>
              </a:rPr>
              <a:t>6. The following list is using which type of organizational function?</a:t>
            </a:r>
          </a:p>
          <a:p>
            <a:endParaRPr lang="en-US" dirty="0"/>
          </a:p>
          <a:p>
            <a:pPr marL="285750" indent="-285750">
              <a:buFont typeface="Arial" panose="020B0604020202020204" pitchFamily="34" charset="0"/>
              <a:buChar char="•"/>
            </a:pPr>
            <a:r>
              <a:rPr lang="en-US" sz="3200" dirty="0" smtClean="0"/>
              <a:t>Milk</a:t>
            </a:r>
          </a:p>
          <a:p>
            <a:pPr marL="285750" indent="-285750">
              <a:buFont typeface="Arial" panose="020B0604020202020204" pitchFamily="34" charset="0"/>
              <a:buChar char="•"/>
            </a:pPr>
            <a:r>
              <a:rPr lang="en-US" sz="3200" dirty="0" smtClean="0"/>
              <a:t>Eggs</a:t>
            </a:r>
          </a:p>
          <a:p>
            <a:pPr marL="285750" indent="-285750">
              <a:buFont typeface="Arial" panose="020B0604020202020204" pitchFamily="34" charset="0"/>
              <a:buChar char="•"/>
            </a:pPr>
            <a:r>
              <a:rPr lang="en-US" sz="3200" dirty="0" smtClean="0"/>
              <a:t>Bread</a:t>
            </a:r>
          </a:p>
          <a:p>
            <a:pPr marL="285750" indent="-285750">
              <a:buFont typeface="Arial" panose="020B0604020202020204" pitchFamily="34" charset="0"/>
              <a:buChar char="•"/>
            </a:pPr>
            <a:r>
              <a:rPr lang="en-US" sz="3200" dirty="0" smtClean="0"/>
              <a:t>Cheese</a:t>
            </a:r>
          </a:p>
          <a:p>
            <a:pPr marL="285750" indent="-285750">
              <a:buFont typeface="Arial" panose="020B0604020202020204" pitchFamily="34" charset="0"/>
              <a:buChar char="•"/>
            </a:pPr>
            <a:r>
              <a:rPr lang="en-US" sz="3200" dirty="0" smtClean="0"/>
              <a:t>Butter</a:t>
            </a:r>
          </a:p>
          <a:p>
            <a:pPr marL="285750" indent="-285750">
              <a:buFont typeface="Arial" panose="020B0604020202020204" pitchFamily="34" charset="0"/>
              <a:buChar char="•"/>
            </a:pPr>
            <a:r>
              <a:rPr lang="en-US" sz="3200" dirty="0" smtClean="0"/>
              <a:t>Doritos</a:t>
            </a:r>
            <a:endParaRPr lang="en-US" sz="3200" dirty="0"/>
          </a:p>
        </p:txBody>
      </p:sp>
      <p:sp>
        <p:nvSpPr>
          <p:cNvPr id="13" name="Rectangle 12">
            <a:hlinkClick r:id="rId4" action="ppaction://hlinksldjump"/>
          </p:cNvPr>
          <p:cNvSpPr/>
          <p:nvPr/>
        </p:nvSpPr>
        <p:spPr>
          <a:xfrm>
            <a:off x="5887872" y="1447800"/>
            <a:ext cx="533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ction="ppaction://hlinksldjump"/>
          </p:cNvPr>
          <p:cNvSpPr/>
          <p:nvPr/>
        </p:nvSpPr>
        <p:spPr>
          <a:xfrm>
            <a:off x="6421272" y="1447800"/>
            <a:ext cx="2667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324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smtClean="0">
                <a:solidFill>
                  <a:srgbClr val="C00000"/>
                </a:solidFill>
              </a:rPr>
              <a:t>Home Ribbon - Clipboard Section</a:t>
            </a:r>
            <a:endParaRPr lang="en-US" sz="3600" b="1" dirty="0">
              <a:solidFill>
                <a:srgbClr val="C00000"/>
              </a:solidFil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348740"/>
            <a:ext cx="8453435" cy="1690687"/>
          </a:xfrm>
          <a:prstGeom prst="rect">
            <a:avLst/>
          </a:prstGeom>
          <a:ln>
            <a:solidFill>
              <a:schemeClr val="tx1"/>
            </a:solidFill>
          </a:ln>
        </p:spPr>
      </p:pic>
      <p:sp>
        <p:nvSpPr>
          <p:cNvPr id="17" name="TextBox 16"/>
          <p:cNvSpPr txBox="1"/>
          <p:nvPr/>
        </p:nvSpPr>
        <p:spPr>
          <a:xfrm>
            <a:off x="1295400" y="3352800"/>
            <a:ext cx="6781800" cy="2862322"/>
          </a:xfrm>
          <a:prstGeom prst="rect">
            <a:avLst/>
          </a:prstGeom>
          <a:noFill/>
        </p:spPr>
        <p:txBody>
          <a:bodyPr wrap="square" rtlCol="0">
            <a:spAutoFit/>
          </a:bodyPr>
          <a:lstStyle/>
          <a:p>
            <a:pPr algn="ctr"/>
            <a:r>
              <a:rPr lang="en-US" sz="3600" dirty="0" smtClean="0">
                <a:solidFill>
                  <a:srgbClr val="C00000"/>
                </a:solidFill>
              </a:rPr>
              <a:t>Paste: Ctrl + V</a:t>
            </a:r>
          </a:p>
          <a:p>
            <a:pPr algn="ctr"/>
            <a:endParaRPr lang="en-US" sz="3600" dirty="0">
              <a:solidFill>
                <a:srgbClr val="C00000"/>
              </a:solidFill>
            </a:endParaRPr>
          </a:p>
          <a:p>
            <a:pPr algn="ctr"/>
            <a:r>
              <a:rPr lang="en-US" sz="3600" dirty="0" smtClean="0">
                <a:solidFill>
                  <a:srgbClr val="C00000"/>
                </a:solidFill>
              </a:rPr>
              <a:t>Copy: Ctrl + C</a:t>
            </a:r>
          </a:p>
          <a:p>
            <a:pPr algn="ctr"/>
            <a:endParaRPr lang="en-US" sz="3600" dirty="0">
              <a:solidFill>
                <a:srgbClr val="C00000"/>
              </a:solidFill>
            </a:endParaRPr>
          </a:p>
          <a:p>
            <a:pPr algn="ctr"/>
            <a:r>
              <a:rPr lang="en-US" sz="3600" dirty="0" smtClean="0">
                <a:solidFill>
                  <a:srgbClr val="C00000"/>
                </a:solidFill>
              </a:rPr>
              <a:t>Cut: Ctrl + X</a:t>
            </a:r>
            <a:endParaRPr lang="en-US" sz="3600" dirty="0">
              <a:solidFill>
                <a:srgbClr val="C00000"/>
              </a:solidFill>
            </a:endParaRPr>
          </a:p>
        </p:txBody>
      </p:sp>
      <p:cxnSp>
        <p:nvCxnSpPr>
          <p:cNvPr id="19" name="Straight Arrow Connector 18"/>
          <p:cNvCxnSpPr/>
          <p:nvPr/>
        </p:nvCxnSpPr>
        <p:spPr>
          <a:xfrm flipV="1">
            <a:off x="609600" y="2667000"/>
            <a:ext cx="0" cy="10668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V="1">
            <a:off x="1143000" y="2362200"/>
            <a:ext cx="0" cy="10668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H="1" flipV="1">
            <a:off x="1295400" y="2133600"/>
            <a:ext cx="579120" cy="7620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3" name="Slide Number Placeholder 22"/>
          <p:cNvSpPr>
            <a:spLocks noGrp="1"/>
          </p:cNvSpPr>
          <p:nvPr>
            <p:ph type="sldNum" sz="quarter" idx="12"/>
          </p:nvPr>
        </p:nvSpPr>
        <p:spPr/>
        <p:txBody>
          <a:bodyPr/>
          <a:lstStyle/>
          <a:p>
            <a:fld id="{36239957-1D5D-4E19-9CD0-36666FFD0FDD}" type="slidenum">
              <a:rPr lang="en-US" smtClean="0"/>
              <a:t>4</a:t>
            </a:fld>
            <a:endParaRPr lang="en-US"/>
          </a:p>
        </p:txBody>
      </p:sp>
      <p:sp>
        <p:nvSpPr>
          <p:cNvPr id="9" name="Right Arrow 8">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1897142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12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ppt_x"/>
                                          </p:val>
                                        </p:tav>
                                        <p:tav tm="100000">
                                          <p:val>
                                            <p:strVal val="#ppt_x"/>
                                          </p:val>
                                        </p:tav>
                                      </p:tavLst>
                                    </p:anim>
                                    <p:anim calcmode="lin" valueType="num">
                                      <p:cBhvr additive="base">
                                        <p:cTn id="13" dur="10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2250"/>
                            </p:stCondLst>
                            <p:childTnLst>
                              <p:par>
                                <p:cTn id="15" presetID="1" presetClass="exit" presetSubtype="0" fill="hold" nodeType="afterEffect">
                                  <p:stCondLst>
                                    <p:cond delay="0"/>
                                  </p:stCondLst>
                                  <p:childTnLst>
                                    <p:set>
                                      <p:cBhvr>
                                        <p:cTn id="16" dur="1" fill="hold">
                                          <p:stCondLst>
                                            <p:cond delay="999"/>
                                          </p:stCondLst>
                                        </p:cTn>
                                        <p:tgtEl>
                                          <p:spTgt spid="19"/>
                                        </p:tgtEl>
                                        <p:attrNameLst>
                                          <p:attrName>style.visibility</p:attrName>
                                        </p:attrNameLst>
                                      </p:cBhvr>
                                      <p:to>
                                        <p:strVal val="hidden"/>
                                      </p:to>
                                    </p:set>
                                  </p:childTnLst>
                                </p:cTn>
                              </p:par>
                            </p:childTnLst>
                          </p:cTn>
                        </p:par>
                        <p:par>
                          <p:cTn id="17" fill="hold">
                            <p:stCondLst>
                              <p:cond delay="3250"/>
                            </p:stCondLst>
                            <p:childTnLst>
                              <p:par>
                                <p:cTn id="18" presetID="2" presetClass="entr" presetSubtype="4" fill="hold" nodeType="after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 calcmode="lin" valueType="num">
                                      <p:cBhvr additive="base">
                                        <p:cTn id="20" dur="1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1" dur="1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475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5750"/>
                            </p:stCondLst>
                            <p:childTnLst>
                              <p:par>
                                <p:cTn id="28" presetID="1" presetClass="exit" presetSubtype="0" fill="hold" nodeType="afterEffect">
                                  <p:stCondLst>
                                    <p:cond delay="0"/>
                                  </p:stCondLst>
                                  <p:childTnLst>
                                    <p:set>
                                      <p:cBhvr>
                                        <p:cTn id="29" dur="1" fill="hold">
                                          <p:stCondLst>
                                            <p:cond delay="1499"/>
                                          </p:stCondLst>
                                        </p:cTn>
                                        <p:tgtEl>
                                          <p:spTgt spid="20"/>
                                        </p:tgtEl>
                                        <p:attrNameLst>
                                          <p:attrName>style.visibility</p:attrName>
                                        </p:attrNameLst>
                                      </p:cBhvr>
                                      <p:to>
                                        <p:strVal val="hidden"/>
                                      </p:to>
                                    </p:set>
                                  </p:childTnLst>
                                </p:cTn>
                              </p:par>
                            </p:childTnLst>
                          </p:cTn>
                        </p:par>
                        <p:par>
                          <p:cTn id="30" fill="hold">
                            <p:stCondLst>
                              <p:cond delay="7250"/>
                            </p:stCondLst>
                            <p:childTnLst>
                              <p:par>
                                <p:cTn id="31" presetID="2" presetClass="entr" presetSubtype="4" fill="hold" nodeType="after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1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1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750"/>
                            </p:stCondLst>
                            <p:childTnLst>
                              <p:par>
                                <p:cTn id="36" presetID="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1750" fill="hold"/>
                                        <p:tgtEl>
                                          <p:spTgt spid="21"/>
                                        </p:tgtEl>
                                        <p:attrNameLst>
                                          <p:attrName>ppt_x</p:attrName>
                                        </p:attrNameLst>
                                      </p:cBhvr>
                                      <p:tavLst>
                                        <p:tav tm="0">
                                          <p:val>
                                            <p:strVal val="#ppt_x"/>
                                          </p:val>
                                        </p:tav>
                                        <p:tav tm="100000">
                                          <p:val>
                                            <p:strVal val="#ppt_x"/>
                                          </p:val>
                                        </p:tav>
                                      </p:tavLst>
                                    </p:anim>
                                    <p:anim calcmode="lin" valueType="num">
                                      <p:cBhvr additive="base">
                                        <p:cTn id="39" dur="175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10500"/>
                            </p:stCondLst>
                            <p:childTnLst>
                              <p:par>
                                <p:cTn id="41" presetID="1" presetClass="exit" presetSubtype="0" fill="hold" nodeType="afterEffect">
                                  <p:stCondLst>
                                    <p:cond delay="0"/>
                                  </p:stCondLst>
                                  <p:childTnLst>
                                    <p:set>
                                      <p:cBhvr>
                                        <p:cTn id="42" dur="1" fill="hold">
                                          <p:stCondLst>
                                            <p:cond delay="1249"/>
                                          </p:stCondLst>
                                        </p:cTn>
                                        <p:tgtEl>
                                          <p:spTgt spid="21"/>
                                        </p:tgtEl>
                                        <p:attrNameLst>
                                          <p:attrName>style.visibility</p:attrName>
                                        </p:attrNameLst>
                                      </p:cBhvr>
                                      <p:to>
                                        <p:strVal val="hidden"/>
                                      </p:to>
                                    </p:set>
                                  </p:childTnLst>
                                </p:cTn>
                              </p:par>
                            </p:childTnLst>
                          </p:cTn>
                        </p:par>
                        <p:par>
                          <p:cTn id="43" fill="hold">
                            <p:stCondLst>
                              <p:cond delay="11750"/>
                            </p:stCondLst>
                            <p:childTnLst>
                              <p:par>
                                <p:cTn id="44" presetID="1" presetClass="entr" presetSubtype="0" fill="hold" grpId="0" nodeType="afterEffect">
                                  <p:stCondLst>
                                    <p:cond delay="0"/>
                                  </p:stCondLst>
                                  <p:childTnLst>
                                    <p:set>
                                      <p:cBhvr>
                                        <p:cTn id="45" dur="1" fill="hold">
                                          <p:stCondLst>
                                            <p:cond delay="1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40</a:t>
            </a:fld>
            <a:endParaRPr lang="en-US"/>
          </a:p>
        </p:txBody>
      </p:sp>
      <p:sp>
        <p:nvSpPr>
          <p:cNvPr id="4" name="Curved Left Arrow 3">
            <a:hlinkClick r:id="rId2" action="ppaction://hlinksldjump"/>
          </p:cNvPr>
          <p:cNvSpPr/>
          <p:nvPr/>
        </p:nvSpPr>
        <p:spPr>
          <a:xfrm>
            <a:off x="838200" y="388620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pic>
        <p:nvPicPr>
          <p:cNvPr id="20482" name="Picture 2" descr="C:\Users\asdteacher\AppData\Local\Microsoft\Windows\Temporary Internet Files\Content.IE5\Y03CZT7Q\MM90039577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05736" y="2362200"/>
            <a:ext cx="430305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08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41</a:t>
            </a:fld>
            <a:endParaRPr lang="en-US"/>
          </a:p>
        </p:txBody>
      </p:sp>
      <p:sp>
        <p:nvSpPr>
          <p:cNvPr id="14" name="Snip Diagonal Corner Rectangle 13">
            <a:hlinkClick r:id="rId2"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pic>
        <p:nvPicPr>
          <p:cNvPr id="21506" name="Picture 2" descr="C:\Users\asdteacher\AppData\Local\Microsoft\Windows\Temporary Internet Files\Content.IE5\SITWYO0L\MM90028531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45826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05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239957-1D5D-4E19-9CD0-36666FFD0FDD}" type="slidenum">
              <a:rPr lang="en-US" smtClean="0"/>
              <a:t>42</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0210" y="762000"/>
            <a:ext cx="8987590" cy="1922780"/>
          </a:xfrm>
          <a:prstGeom prst="rect">
            <a:avLst/>
          </a:prstGeom>
        </p:spPr>
      </p:pic>
      <p:sp>
        <p:nvSpPr>
          <p:cNvPr id="5" name="Rectangle 4">
            <a:hlinkClick r:id="rId3" action="ppaction://hlinksldjump"/>
          </p:cNvPr>
          <p:cNvSpPr/>
          <p:nvPr/>
        </p:nvSpPr>
        <p:spPr>
          <a:xfrm>
            <a:off x="2209800" y="1913890"/>
            <a:ext cx="685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p:cNvPr>
          <p:cNvSpPr/>
          <p:nvPr/>
        </p:nvSpPr>
        <p:spPr>
          <a:xfrm>
            <a:off x="2209800" y="1456690"/>
            <a:ext cx="419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3" action="ppaction://hlinksldjump"/>
          </p:cNvPr>
          <p:cNvSpPr/>
          <p:nvPr/>
        </p:nvSpPr>
        <p:spPr>
          <a:xfrm>
            <a:off x="80211" y="1456690"/>
            <a:ext cx="605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3" action="ppaction://hlinksldjump"/>
          </p:cNvPr>
          <p:cNvSpPr/>
          <p:nvPr/>
        </p:nvSpPr>
        <p:spPr>
          <a:xfrm>
            <a:off x="685801" y="1456690"/>
            <a:ext cx="6857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85800" y="176149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6400800" y="1447800"/>
            <a:ext cx="60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7010400" y="1447800"/>
            <a:ext cx="2057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1" y="2895600"/>
            <a:ext cx="8077199" cy="3970318"/>
          </a:xfrm>
          <a:prstGeom prst="rect">
            <a:avLst/>
          </a:prstGeom>
          <a:noFill/>
        </p:spPr>
        <p:txBody>
          <a:bodyPr wrap="square" rtlCol="0">
            <a:spAutoFit/>
          </a:bodyPr>
          <a:lstStyle/>
          <a:p>
            <a:r>
              <a:rPr lang="en-US" sz="2800" b="1" dirty="0" smtClean="0">
                <a:solidFill>
                  <a:srgbClr val="C00000"/>
                </a:solidFill>
              </a:rPr>
              <a:t>7. Which button would you produce to make the following?</a:t>
            </a:r>
          </a:p>
          <a:p>
            <a:endParaRPr lang="en-US" dirty="0">
              <a:solidFill>
                <a:srgbClr val="C00000"/>
              </a:solidFill>
            </a:endParaRPr>
          </a:p>
          <a:p>
            <a:pPr marL="342900" indent="-342900">
              <a:buFont typeface="+mj-lt"/>
              <a:buAutoNum type="arabicPeriod"/>
            </a:pPr>
            <a:r>
              <a:rPr lang="en-US" sz="3200" dirty="0" smtClean="0"/>
              <a:t>Michael Jordan</a:t>
            </a:r>
          </a:p>
          <a:p>
            <a:pPr marL="342900" indent="-342900">
              <a:buFont typeface="+mj-lt"/>
              <a:buAutoNum type="arabicPeriod"/>
            </a:pPr>
            <a:r>
              <a:rPr lang="en-US" sz="3200" dirty="0" smtClean="0"/>
              <a:t>Kobe Bryant</a:t>
            </a:r>
          </a:p>
          <a:p>
            <a:pPr marL="342900" indent="-342900">
              <a:buFont typeface="+mj-lt"/>
              <a:buAutoNum type="arabicPeriod"/>
            </a:pPr>
            <a:r>
              <a:rPr lang="en-US" sz="3200" dirty="0" smtClean="0"/>
              <a:t>LeBron James</a:t>
            </a:r>
          </a:p>
          <a:p>
            <a:pPr marL="342900" indent="-342900">
              <a:buFont typeface="+mj-lt"/>
              <a:buAutoNum type="arabicPeriod"/>
            </a:pPr>
            <a:r>
              <a:rPr lang="en-US" sz="3200" dirty="0" smtClean="0"/>
              <a:t>Tim Duncan</a:t>
            </a:r>
          </a:p>
          <a:p>
            <a:pPr marL="342900" indent="-342900">
              <a:buFont typeface="+mj-lt"/>
              <a:buAutoNum type="arabicPeriod"/>
            </a:pPr>
            <a:r>
              <a:rPr lang="en-US" sz="3200" dirty="0" smtClean="0"/>
              <a:t>Bill Russell</a:t>
            </a:r>
          </a:p>
          <a:p>
            <a:pPr marL="342900" indent="-342900">
              <a:buFont typeface="+mj-lt"/>
              <a:buAutoNum type="arabicPeriod"/>
            </a:pPr>
            <a:endParaRPr lang="en-US" dirty="0">
              <a:solidFill>
                <a:srgbClr val="C00000"/>
              </a:solidFill>
            </a:endParaRPr>
          </a:p>
        </p:txBody>
      </p:sp>
    </p:spTree>
    <p:extLst>
      <p:ext uri="{BB962C8B-B14F-4D97-AF65-F5344CB8AC3E}">
        <p14:creationId xmlns:p14="http://schemas.microsoft.com/office/powerpoint/2010/main" val="2786349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43</a:t>
            </a:fld>
            <a:endParaRPr lang="en-US"/>
          </a:p>
        </p:txBody>
      </p:sp>
      <p:sp>
        <p:nvSpPr>
          <p:cNvPr id="4" name="Curved Left Arrow 3">
            <a:hlinkClick r:id="rId2" action="ppaction://hlinksldjump"/>
          </p:cNvPr>
          <p:cNvSpPr/>
          <p:nvPr/>
        </p:nvSpPr>
        <p:spPr>
          <a:xfrm>
            <a:off x="838200" y="386914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pic>
        <p:nvPicPr>
          <p:cNvPr id="22530" name="Picture 2" descr="C:\Users\asdteacher\AppData\Local\Microsoft\Windows\Temporary Internet Files\Content.IE5\XZTHOB8A\MM90030347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39003"/>
            <a:ext cx="3810000" cy="426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36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44</a:t>
            </a:fld>
            <a:endParaRPr lang="en-US"/>
          </a:p>
        </p:txBody>
      </p:sp>
      <p:sp>
        <p:nvSpPr>
          <p:cNvPr id="14" name="Snip Diagonal Corner Rectangle 13">
            <a:hlinkClick r:id="rId2"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pic>
        <p:nvPicPr>
          <p:cNvPr id="23558"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18853" y="2967037"/>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87509"/>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9453" y="2977273"/>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97745"/>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71253" y="1828800"/>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49272"/>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1853" y="1839036"/>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59508"/>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71253" y="762000"/>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82472"/>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1853" y="772236"/>
            <a:ext cx="1720147" cy="18335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asdteacher\AppData\Local\Microsoft\Windows\Temporary Internet Files\Content.IE5\XZTHOB8A\MM9002835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92708"/>
            <a:ext cx="1720147" cy="183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72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8. Which one is landscape layout?</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36239957-1D5D-4E19-9CD0-36666FFD0FDD}" type="slidenum">
              <a:rPr lang="en-US" smtClean="0"/>
              <a:t>45</a:t>
            </a:fld>
            <a:endParaRPr lang="en-US"/>
          </a:p>
        </p:txBody>
      </p:sp>
      <p:pic>
        <p:nvPicPr>
          <p:cNvPr id="5122" name="Picture 2" descr="C:\Users\asdteacher\AppData\Local\Microsoft\Windows\Temporary Internet Files\Content.IE5\SITWYO0L\MC900203156[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28800"/>
            <a:ext cx="3223224" cy="3962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C:\Users\asdteacher\AppData\Local\Microsoft\Windows\Temporary Internet Files\Content.IE5\XZTHOB8A\MC900090875[1].wmf">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548409" y="1294083"/>
            <a:ext cx="3707415" cy="5031834"/>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33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46</a:t>
            </a:fld>
            <a:endParaRPr lang="en-US"/>
          </a:p>
        </p:txBody>
      </p:sp>
      <p:pic>
        <p:nvPicPr>
          <p:cNvPr id="7171" name="Picture 3" descr="C:\Users\asdteacher\AppData\Local\Microsoft\Windows\Temporary Internet Files\Content.IE5\SITWYO0L\MM91000112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81734" y="1143000"/>
            <a:ext cx="3743325" cy="4895117"/>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Left Arrow 5">
            <a:hlinkClick r:id="rId3" action="ppaction://hlinksldjump"/>
          </p:cNvPr>
          <p:cNvSpPr/>
          <p:nvPr/>
        </p:nvSpPr>
        <p:spPr>
          <a:xfrm>
            <a:off x="838200" y="386914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spTree>
    <p:extLst>
      <p:ext uri="{BB962C8B-B14F-4D97-AF65-F5344CB8AC3E}">
        <p14:creationId xmlns:p14="http://schemas.microsoft.com/office/powerpoint/2010/main" val="3394630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47</a:t>
            </a:fld>
            <a:endParaRPr lang="en-US"/>
          </a:p>
        </p:txBody>
      </p:sp>
      <p:pic>
        <p:nvPicPr>
          <p:cNvPr id="6146"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Snip Diagonal Corner Rectangle 4">
            <a:hlinkClick r:id="rId3"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pic>
        <p:nvPicPr>
          <p:cNvPr id="6"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2223"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3446"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04669"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45892"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7116"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2223"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3446"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04669"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45892"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7116"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7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9. Which one is in portrait layout?</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36239957-1D5D-4E19-9CD0-36666FFD0FDD}" type="slidenum">
              <a:rPr lang="en-US" smtClean="0"/>
              <a:t>48</a:t>
            </a:fld>
            <a:endParaRPr lang="en-US"/>
          </a:p>
        </p:txBody>
      </p:sp>
      <p:pic>
        <p:nvPicPr>
          <p:cNvPr id="8194" name="Picture 2" descr="C:\Users\asdteacher\AppData\Local\Microsoft\Windows\Temporary Internet Files\Content.IE5\AWGZ3MAA\MC900030044[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5327">
            <a:off x="241913" y="1981201"/>
            <a:ext cx="3421661" cy="38208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C:\Users\asdteacher\AppData\Local\Microsoft\Windows\Temporary Internet Files\Content.IE5\AWGZ3MAA\MC900030044[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5327">
            <a:off x="4174879" y="2480671"/>
            <a:ext cx="4726110" cy="262266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00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49</a:t>
            </a:fld>
            <a:endParaRPr lang="en-US"/>
          </a:p>
        </p:txBody>
      </p:sp>
      <p:pic>
        <p:nvPicPr>
          <p:cNvPr id="7171" name="Picture 3" descr="C:\Users\asdteacher\AppData\Local\Microsoft\Windows\Temporary Internet Files\Content.IE5\SITWYO0L\MM91000112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81734" y="1143000"/>
            <a:ext cx="3743325" cy="4895117"/>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Left Arrow 5">
            <a:hlinkClick r:id="rId3" action="ppaction://hlinksldjump"/>
          </p:cNvPr>
          <p:cNvSpPr/>
          <p:nvPr/>
        </p:nvSpPr>
        <p:spPr>
          <a:xfrm>
            <a:off x="838200" y="386914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spTree>
    <p:extLst>
      <p:ext uri="{BB962C8B-B14F-4D97-AF65-F5344CB8AC3E}">
        <p14:creationId xmlns:p14="http://schemas.microsoft.com/office/powerpoint/2010/main" val="1605146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Home Ribbon - Font Section</a:t>
            </a:r>
            <a:endParaRPr lang="en-US" b="1" dirty="0">
              <a:solidFill>
                <a:srgbClr val="C0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 y="1828800"/>
            <a:ext cx="8453435" cy="1690687"/>
          </a:xfrm>
          <a:prstGeom prst="rect">
            <a:avLst/>
          </a:prstGeom>
          <a:ln>
            <a:solidFill>
              <a:schemeClr val="tx1"/>
            </a:solidFill>
          </a:ln>
        </p:spPr>
      </p:pic>
      <p:sp>
        <p:nvSpPr>
          <p:cNvPr id="6" name="Oval 5"/>
          <p:cNvSpPr/>
          <p:nvPr/>
        </p:nvSpPr>
        <p:spPr>
          <a:xfrm>
            <a:off x="1356360" y="2240280"/>
            <a:ext cx="3048000" cy="60960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838200" y="3796145"/>
            <a:ext cx="7904794" cy="2554545"/>
          </a:xfrm>
          <a:prstGeom prst="rect">
            <a:avLst/>
          </a:prstGeom>
          <a:noFill/>
        </p:spPr>
        <p:txBody>
          <a:bodyPr wrap="square" rtlCol="0">
            <a:spAutoFit/>
          </a:bodyPr>
          <a:lstStyle/>
          <a:p>
            <a:r>
              <a:rPr lang="en-US" sz="3200" dirty="0" smtClean="0"/>
              <a:t>Font Style: The look of the text</a:t>
            </a:r>
          </a:p>
          <a:p>
            <a:endParaRPr lang="en-US" sz="3200" dirty="0" smtClean="0"/>
          </a:p>
          <a:p>
            <a:r>
              <a:rPr lang="en-US" sz="3200" dirty="0" smtClean="0"/>
              <a:t>Font Size : How big or small the font appears. Font sizes are based on a 1/72” scale. </a:t>
            </a:r>
          </a:p>
          <a:p>
            <a:r>
              <a:rPr lang="en-US" sz="3200" dirty="0" smtClean="0"/>
              <a:t>1” printed out = 72 size font</a:t>
            </a:r>
            <a:endParaRPr lang="en-US" sz="3200" dirty="0"/>
          </a:p>
        </p:txBody>
      </p:sp>
      <p:sp>
        <p:nvSpPr>
          <p:cNvPr id="9" name="Slide Number Placeholder 8"/>
          <p:cNvSpPr>
            <a:spLocks noGrp="1"/>
          </p:cNvSpPr>
          <p:nvPr>
            <p:ph type="sldNum" sz="quarter" idx="12"/>
          </p:nvPr>
        </p:nvSpPr>
        <p:spPr/>
        <p:txBody>
          <a:bodyPr/>
          <a:lstStyle/>
          <a:p>
            <a:fld id="{36239957-1D5D-4E19-9CD0-36666FFD0FDD}" type="slidenum">
              <a:rPr lang="en-US" smtClean="0"/>
              <a:t>5</a:t>
            </a:fld>
            <a:endParaRPr lang="en-US"/>
          </a:p>
        </p:txBody>
      </p:sp>
      <p:sp>
        <p:nvSpPr>
          <p:cNvPr id="8" name="Right Arrow 7">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2079490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250" fill="hold"/>
                                        <p:tgtEl>
                                          <p:spTgt spid="7"/>
                                        </p:tgtEl>
                                        <p:attrNameLst>
                                          <p:attrName>ppt_x</p:attrName>
                                        </p:attrNameLst>
                                      </p:cBhvr>
                                      <p:tavLst>
                                        <p:tav tm="0">
                                          <p:val>
                                            <p:strVal val="#ppt_x"/>
                                          </p:val>
                                        </p:tav>
                                        <p:tav tm="100000">
                                          <p:val>
                                            <p:strVal val="#ppt_x"/>
                                          </p:val>
                                        </p:tav>
                                      </p:tavLst>
                                    </p:anim>
                                    <p:anim calcmode="lin" valueType="num">
                                      <p:cBhvr additive="base">
                                        <p:cTn id="13" dur="1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6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50</a:t>
            </a:fld>
            <a:endParaRPr lang="en-US"/>
          </a:p>
        </p:txBody>
      </p:sp>
      <p:pic>
        <p:nvPicPr>
          <p:cNvPr id="6146"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Snip Diagonal Corner Rectangle 4">
            <a:hlinkClick r:id="rId3"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pic>
        <p:nvPicPr>
          <p:cNvPr id="6"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2223"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3446"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04669"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45892"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7116" y="3852081"/>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2223"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3446"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04669"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45892"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sdteacher\AppData\Local\Microsoft\Windows\Temporary Internet Files\Content.IE5\AWGZ3MAA\MM90004112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7116" y="1828800"/>
            <a:ext cx="122137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4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10. Which one is single spaced?</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36239957-1D5D-4E19-9CD0-36666FFD0FDD}" type="slidenum">
              <a:rPr lang="en-US" smtClean="0"/>
              <a:t>51</a:t>
            </a:fld>
            <a:endParaRPr lang="en-US"/>
          </a:p>
        </p:txBody>
      </p:sp>
      <p:sp>
        <p:nvSpPr>
          <p:cNvPr id="4" name="TextBox 3">
            <a:hlinkClick r:id="rId2" action="ppaction://hlinksldjump"/>
          </p:cNvPr>
          <p:cNvSpPr txBox="1"/>
          <p:nvPr/>
        </p:nvSpPr>
        <p:spPr>
          <a:xfrm>
            <a:off x="685800" y="1600200"/>
            <a:ext cx="2895600" cy="4524315"/>
          </a:xfrm>
          <a:prstGeom prst="rect">
            <a:avLst/>
          </a:prstGeom>
          <a:solidFill>
            <a:schemeClr val="accent1">
              <a:lumMod val="20000"/>
              <a:lumOff val="80000"/>
            </a:schemeClr>
          </a:solidFill>
          <a:ln w="19050">
            <a:solidFill>
              <a:schemeClr val="tx1"/>
            </a:solidFill>
          </a:ln>
        </p:spPr>
        <p:txBody>
          <a:bodyPr wrap="square" rtlCol="0">
            <a:spAutoFit/>
          </a:bodyPr>
          <a:lstStyle/>
          <a:p>
            <a:r>
              <a:rPr lang="en-US" dirty="0" smtClean="0"/>
              <a:t>The quick brown fox jumps over the lazy dog. The quick brown fox jumps over the lazy dog. The quick brown fox jumps over the lazy dog. The quick brown fox jumps over the lazy dog. </a:t>
            </a:r>
          </a:p>
          <a:p>
            <a:endParaRPr lang="en-US" dirty="0" smtClean="0"/>
          </a:p>
          <a:p>
            <a:r>
              <a:rPr lang="en-US" dirty="0" smtClean="0"/>
              <a:t>The quick brown fox jumps over the lazy dog. The quick brown fox jumps over the lazy dog. The quick brown fox jumps over the lazy dog. The quick brown fox jumps over the lazy dog. </a:t>
            </a:r>
          </a:p>
          <a:p>
            <a:endParaRPr lang="en-US" dirty="0"/>
          </a:p>
        </p:txBody>
      </p:sp>
      <p:sp>
        <p:nvSpPr>
          <p:cNvPr id="5" name="TextBox 4">
            <a:hlinkClick r:id="rId3" action="ppaction://hlinksldjump"/>
          </p:cNvPr>
          <p:cNvSpPr txBox="1"/>
          <p:nvPr/>
        </p:nvSpPr>
        <p:spPr>
          <a:xfrm>
            <a:off x="4953000" y="1600200"/>
            <a:ext cx="2895600" cy="4524315"/>
          </a:xfrm>
          <a:prstGeom prst="rect">
            <a:avLst/>
          </a:prstGeom>
          <a:solidFill>
            <a:schemeClr val="accent1">
              <a:lumMod val="20000"/>
              <a:lumOff val="80000"/>
            </a:schemeClr>
          </a:solidFill>
          <a:ln w="19050">
            <a:solidFill>
              <a:schemeClr val="tx1"/>
            </a:solidFill>
          </a:ln>
        </p:spPr>
        <p:txBody>
          <a:bodyPr wrap="square" rtlCol="0">
            <a:spAutoFit/>
          </a:bodyPr>
          <a:lstStyle/>
          <a:p>
            <a:pPr>
              <a:lnSpc>
                <a:spcPct val="200000"/>
              </a:lnSpc>
            </a:pPr>
            <a:r>
              <a:rPr lang="en-US" dirty="0" smtClean="0"/>
              <a:t>The quick brown fox jumps over the lazy dog. The quick brown fox jumps over the lazy dog. The quick brown fox jumps over the lazy dog. The quick brown fox jumps over the lazy dog. </a:t>
            </a:r>
          </a:p>
          <a:p>
            <a:pPr>
              <a:lnSpc>
                <a:spcPct val="200000"/>
              </a:lnSpc>
            </a:pPr>
            <a:endParaRPr lang="en-US" dirty="0" smtClean="0"/>
          </a:p>
        </p:txBody>
      </p:sp>
    </p:spTree>
    <p:extLst>
      <p:ext uri="{BB962C8B-B14F-4D97-AF65-F5344CB8AC3E}">
        <p14:creationId xmlns:p14="http://schemas.microsoft.com/office/powerpoint/2010/main" val="713201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52</a:t>
            </a:fld>
            <a:endParaRPr lang="en-US"/>
          </a:p>
        </p:txBody>
      </p:sp>
      <p:pic>
        <p:nvPicPr>
          <p:cNvPr id="9222" name="Picture 6" descr="C:\Users\asdteacher\AppData\Local\Microsoft\Windows\Temporary Internet Files\Content.IE5\Y03CZT7Q\MM90028385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2674" y="1645344"/>
            <a:ext cx="6705600" cy="4447591"/>
          </a:xfrm>
          <a:prstGeom prst="rect">
            <a:avLst/>
          </a:prstGeom>
          <a:noFill/>
          <a:extLst>
            <a:ext uri="{909E8E84-426E-40DD-AFC4-6F175D3DCCD1}">
              <a14:hiddenFill xmlns:a14="http://schemas.microsoft.com/office/drawing/2010/main">
                <a:solidFill>
                  <a:srgbClr val="FFFFFF"/>
                </a:solidFill>
              </a14:hiddenFill>
            </a:ext>
          </a:extLst>
        </p:spPr>
      </p:pic>
      <p:sp>
        <p:nvSpPr>
          <p:cNvPr id="9" name="Curved Left Arrow 8">
            <a:hlinkClick r:id="rId3" action="ppaction://hlinksldjump"/>
          </p:cNvPr>
          <p:cNvSpPr/>
          <p:nvPr/>
        </p:nvSpPr>
        <p:spPr>
          <a:xfrm>
            <a:off x="838200" y="386914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spTree>
    <p:extLst>
      <p:ext uri="{BB962C8B-B14F-4D97-AF65-F5344CB8AC3E}">
        <p14:creationId xmlns:p14="http://schemas.microsoft.com/office/powerpoint/2010/main" val="3732432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 </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53</a:t>
            </a:fld>
            <a:endParaRPr lang="en-US"/>
          </a:p>
        </p:txBody>
      </p:sp>
      <p:pic>
        <p:nvPicPr>
          <p:cNvPr id="10242" name="Picture 2" descr="C:\Users\asdteacher\AppData\Local\Microsoft\Windows\Temporary Internet Files\Content.IE5\AWGZ3MAA\MM90004100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95687" y="2557463"/>
            <a:ext cx="4746898" cy="2014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dteacher\AppData\Local\Microsoft\Windows\Temporary Internet Files\Content.IE5\AWGZ3MAA\MM90004100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1"/>
            <a:ext cx="4746898" cy="2014537"/>
          </a:xfrm>
          <a:prstGeom prst="rect">
            <a:avLst/>
          </a:prstGeom>
          <a:noFill/>
          <a:extLst>
            <a:ext uri="{909E8E84-426E-40DD-AFC4-6F175D3DCCD1}">
              <a14:hiddenFill xmlns:a14="http://schemas.microsoft.com/office/drawing/2010/main">
                <a:solidFill>
                  <a:srgbClr val="FFFFFF"/>
                </a:solidFill>
              </a14:hiddenFill>
            </a:ext>
          </a:extLst>
        </p:spPr>
      </p:pic>
      <p:sp>
        <p:nvSpPr>
          <p:cNvPr id="6" name="Snip Diagonal Corner Rectangle 5">
            <a:hlinkClick r:id="rId3"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spTree>
    <p:extLst>
      <p:ext uri="{BB962C8B-B14F-4D97-AF65-F5344CB8AC3E}">
        <p14:creationId xmlns:p14="http://schemas.microsoft.com/office/powerpoint/2010/main" val="2205466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What is the clipboard?</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36239957-1D5D-4E19-9CD0-36666FFD0FDD}" type="slidenum">
              <a:rPr lang="en-US" smtClean="0"/>
              <a:t>54</a:t>
            </a:fld>
            <a:endParaRPr lang="en-US"/>
          </a:p>
        </p:txBody>
      </p:sp>
      <p:sp>
        <p:nvSpPr>
          <p:cNvPr id="4" name="TextBox 3"/>
          <p:cNvSpPr txBox="1"/>
          <p:nvPr/>
        </p:nvSpPr>
        <p:spPr>
          <a:xfrm>
            <a:off x="2057400" y="1647885"/>
            <a:ext cx="6248400" cy="4524315"/>
          </a:xfrm>
          <a:prstGeom prst="rect">
            <a:avLst/>
          </a:prstGeom>
          <a:noFill/>
        </p:spPr>
        <p:txBody>
          <a:bodyPr wrap="square" rtlCol="0">
            <a:spAutoFit/>
          </a:bodyPr>
          <a:lstStyle/>
          <a:p>
            <a:r>
              <a:rPr lang="en-US" sz="2400" dirty="0" smtClean="0"/>
              <a:t>Something that holds your papers with a fancy clip at the top</a:t>
            </a:r>
          </a:p>
          <a:p>
            <a:endParaRPr lang="en-US" sz="2400" dirty="0"/>
          </a:p>
          <a:p>
            <a:r>
              <a:rPr lang="en-US" sz="2400" dirty="0" smtClean="0"/>
              <a:t>Where you put your food to store it</a:t>
            </a:r>
          </a:p>
          <a:p>
            <a:endParaRPr lang="en-US" sz="2400" dirty="0"/>
          </a:p>
          <a:p>
            <a:r>
              <a:rPr lang="en-US" sz="2400" dirty="0" smtClean="0"/>
              <a:t>Hardware that stores all of the information like pictures, words, paragraphs you have copied, pasted or cut from</a:t>
            </a:r>
          </a:p>
          <a:p>
            <a:endParaRPr lang="en-US" sz="2400" dirty="0"/>
          </a:p>
          <a:p>
            <a:r>
              <a:rPr lang="en-US" sz="2400" dirty="0" smtClean="0"/>
              <a:t>Software that stores all of the information like pictures, words, paragraphs you have copied, pasted or cut from </a:t>
            </a:r>
            <a:endParaRPr lang="en-US" sz="2400" dirty="0"/>
          </a:p>
        </p:txBody>
      </p:sp>
      <p:sp>
        <p:nvSpPr>
          <p:cNvPr id="5" name="Rectangle 4">
            <a:hlinkClick r:id="rId2" action="ppaction://hlinksldjump"/>
          </p:cNvPr>
          <p:cNvSpPr/>
          <p:nvPr/>
        </p:nvSpPr>
        <p:spPr>
          <a:xfrm>
            <a:off x="914400" y="17526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US" sz="2400" b="1" dirty="0"/>
          </a:p>
        </p:txBody>
      </p:sp>
      <p:sp>
        <p:nvSpPr>
          <p:cNvPr id="6" name="Rectangle 5">
            <a:hlinkClick r:id="rId2" action="ppaction://hlinksldjump"/>
          </p:cNvPr>
          <p:cNvSpPr/>
          <p:nvPr/>
        </p:nvSpPr>
        <p:spPr>
          <a:xfrm>
            <a:off x="914400" y="27432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a:t>
            </a:r>
          </a:p>
        </p:txBody>
      </p:sp>
      <p:sp>
        <p:nvSpPr>
          <p:cNvPr id="7" name="Rectangle 6">
            <a:hlinkClick r:id="rId2" action="ppaction://hlinksldjump"/>
          </p:cNvPr>
          <p:cNvSpPr/>
          <p:nvPr/>
        </p:nvSpPr>
        <p:spPr>
          <a:xfrm>
            <a:off x="914400" y="37338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t>
            </a:r>
          </a:p>
        </p:txBody>
      </p:sp>
      <p:sp>
        <p:nvSpPr>
          <p:cNvPr id="8" name="Rectangle 7">
            <a:hlinkClick r:id="rId3" action="ppaction://hlinksldjump"/>
          </p:cNvPr>
          <p:cNvSpPr/>
          <p:nvPr/>
        </p:nvSpPr>
        <p:spPr>
          <a:xfrm>
            <a:off x="914400" y="52578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a:t>
            </a:r>
          </a:p>
        </p:txBody>
      </p:sp>
    </p:spTree>
    <p:extLst>
      <p:ext uri="{BB962C8B-B14F-4D97-AF65-F5344CB8AC3E}">
        <p14:creationId xmlns:p14="http://schemas.microsoft.com/office/powerpoint/2010/main" val="2224652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Excellent Job!</a:t>
            </a:r>
            <a:endParaRPr lang="en-US" dirty="0"/>
          </a:p>
        </p:txBody>
      </p:sp>
      <p:sp>
        <p:nvSpPr>
          <p:cNvPr id="2" name="Slide Number Placeholder 1"/>
          <p:cNvSpPr>
            <a:spLocks noGrp="1"/>
          </p:cNvSpPr>
          <p:nvPr>
            <p:ph type="sldNum" sz="quarter" idx="12"/>
          </p:nvPr>
        </p:nvSpPr>
        <p:spPr/>
        <p:txBody>
          <a:bodyPr/>
          <a:lstStyle/>
          <a:p>
            <a:fld id="{36239957-1D5D-4E19-9CD0-36666FFD0FDD}" type="slidenum">
              <a:rPr lang="en-US" smtClean="0"/>
              <a:t>55</a:t>
            </a:fld>
            <a:endParaRPr lang="en-US"/>
          </a:p>
        </p:txBody>
      </p:sp>
      <p:pic>
        <p:nvPicPr>
          <p:cNvPr id="12291" name="Picture 3" descr="C:\Users\asdteacher\AppData\Local\Microsoft\Windows\Temporary Internet Files\Content.IE5\XZTHOB8A\MM90039574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3048000" cy="3751385"/>
          </a:xfrm>
          <a:prstGeom prst="rect">
            <a:avLst/>
          </a:prstGeom>
          <a:noFill/>
          <a:extLst>
            <a:ext uri="{909E8E84-426E-40DD-AFC4-6F175D3DCCD1}">
              <a14:hiddenFill xmlns:a14="http://schemas.microsoft.com/office/drawing/2010/main">
                <a:solidFill>
                  <a:srgbClr val="FFFFFF"/>
                </a:solidFill>
              </a14:hiddenFill>
            </a:ext>
          </a:extLst>
        </p:spPr>
      </p:pic>
      <p:sp>
        <p:nvSpPr>
          <p:cNvPr id="9" name="Snip Diagonal Corner Rectangle 8">
            <a:hlinkClick r:id="rId3"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QUESTION</a:t>
            </a:r>
            <a:endParaRPr lang="en-US" dirty="0"/>
          </a:p>
        </p:txBody>
      </p:sp>
    </p:spTree>
    <p:extLst>
      <p:ext uri="{BB962C8B-B14F-4D97-AF65-F5344CB8AC3E}">
        <p14:creationId xmlns:p14="http://schemas.microsoft.com/office/powerpoint/2010/main" val="3553569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is not correct, please try again.</a:t>
            </a:r>
            <a:endParaRPr lang="en-US" dirty="0"/>
          </a:p>
        </p:txBody>
      </p:sp>
      <p:sp>
        <p:nvSpPr>
          <p:cNvPr id="3" name="Slide Number Placeholder 2"/>
          <p:cNvSpPr>
            <a:spLocks noGrp="1"/>
          </p:cNvSpPr>
          <p:nvPr>
            <p:ph type="sldNum" sz="quarter" idx="12"/>
          </p:nvPr>
        </p:nvSpPr>
        <p:spPr/>
        <p:txBody>
          <a:bodyPr/>
          <a:lstStyle/>
          <a:p>
            <a:fld id="{36239957-1D5D-4E19-9CD0-36666FFD0FDD}" type="slidenum">
              <a:rPr lang="en-US" smtClean="0"/>
              <a:t>56</a:t>
            </a:fld>
            <a:endParaRPr lang="en-US"/>
          </a:p>
        </p:txBody>
      </p:sp>
      <p:sp>
        <p:nvSpPr>
          <p:cNvPr id="4" name="Curved Left Arrow 3">
            <a:hlinkClick r:id="rId2" action="ppaction://hlinksldjump"/>
          </p:cNvPr>
          <p:cNvSpPr/>
          <p:nvPr/>
        </p:nvSpPr>
        <p:spPr>
          <a:xfrm>
            <a:off x="838200" y="386914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 to question</a:t>
            </a:r>
            <a:endParaRPr lang="en-US" dirty="0">
              <a:solidFill>
                <a:schemeClr val="tx1"/>
              </a:solidFill>
            </a:endParaRPr>
          </a:p>
        </p:txBody>
      </p:sp>
      <p:pic>
        <p:nvPicPr>
          <p:cNvPr id="13315" name="Picture 3" descr="C:\Users\asdteacher\AppData\Local\Microsoft\Windows\Temporary Internet Files\Content.IE5\SITWYO0L\MM90028401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18354"/>
            <a:ext cx="2714625" cy="330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7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b="1" dirty="0" smtClean="0"/>
              <a:t>What are templates?</a:t>
            </a:r>
            <a:endParaRPr lang="en-US" b="1" dirty="0"/>
          </a:p>
        </p:txBody>
      </p:sp>
      <p:sp>
        <p:nvSpPr>
          <p:cNvPr id="3" name="Slide Number Placeholder 2"/>
          <p:cNvSpPr>
            <a:spLocks noGrp="1"/>
          </p:cNvSpPr>
          <p:nvPr>
            <p:ph type="sldNum" sz="quarter" idx="12"/>
          </p:nvPr>
        </p:nvSpPr>
        <p:spPr/>
        <p:txBody>
          <a:bodyPr/>
          <a:lstStyle/>
          <a:p>
            <a:fld id="{36239957-1D5D-4E19-9CD0-36666FFD0FDD}" type="slidenum">
              <a:rPr lang="en-US" smtClean="0"/>
              <a:pPr/>
              <a:t>57</a:t>
            </a:fld>
            <a:endParaRPr lang="en-US"/>
          </a:p>
        </p:txBody>
      </p:sp>
      <p:sp>
        <p:nvSpPr>
          <p:cNvPr id="4" name="TextBox 3"/>
          <p:cNvSpPr txBox="1"/>
          <p:nvPr/>
        </p:nvSpPr>
        <p:spPr>
          <a:xfrm>
            <a:off x="1600200" y="1066800"/>
            <a:ext cx="7239000" cy="5324535"/>
          </a:xfrm>
          <a:prstGeom prst="rect">
            <a:avLst/>
          </a:prstGeom>
          <a:noFill/>
        </p:spPr>
        <p:txBody>
          <a:bodyPr wrap="square" rtlCol="0">
            <a:spAutoFit/>
          </a:bodyPr>
          <a:lstStyle/>
          <a:p>
            <a:pPr>
              <a:lnSpc>
                <a:spcPct val="250000"/>
              </a:lnSpc>
            </a:pPr>
            <a:r>
              <a:rPr lang="en-US" sz="2000" b="1" dirty="0" smtClean="0">
                <a:solidFill>
                  <a:prstClr val="black"/>
                </a:solidFill>
              </a:rPr>
              <a:t>Hardware that formats documents</a:t>
            </a:r>
          </a:p>
          <a:p>
            <a:pPr>
              <a:lnSpc>
                <a:spcPct val="250000"/>
              </a:lnSpc>
            </a:pPr>
            <a:endParaRPr lang="en-US" sz="2000" b="1" dirty="0" smtClean="0">
              <a:solidFill>
                <a:prstClr val="black"/>
              </a:solidFill>
            </a:endParaRPr>
          </a:p>
          <a:p>
            <a:r>
              <a:rPr lang="en-US" sz="2000" b="1" dirty="0">
                <a:solidFill>
                  <a:prstClr val="black"/>
                </a:solidFill>
              </a:rPr>
              <a:t>A file that serves as a starting point for a new document. It is pre-formatted so all you have to do is add your own </a:t>
            </a:r>
            <a:r>
              <a:rPr lang="en-US" sz="2000" b="1" dirty="0" smtClean="0">
                <a:solidFill>
                  <a:prstClr val="black"/>
                </a:solidFill>
              </a:rPr>
              <a:t>info</a:t>
            </a:r>
          </a:p>
          <a:p>
            <a:endParaRPr lang="en-US" sz="2000" b="1" dirty="0">
              <a:solidFill>
                <a:prstClr val="black"/>
              </a:solidFill>
            </a:endParaRPr>
          </a:p>
          <a:p>
            <a:endParaRPr lang="en-US" sz="2000" b="1" dirty="0" smtClean="0">
              <a:solidFill>
                <a:prstClr val="black"/>
              </a:solidFill>
            </a:endParaRPr>
          </a:p>
          <a:p>
            <a:r>
              <a:rPr lang="en-US" sz="2000" b="1" dirty="0" smtClean="0">
                <a:solidFill>
                  <a:prstClr val="black"/>
                </a:solidFill>
              </a:rPr>
              <a:t>A folder that is pre formatted that all you have to do is add your own info</a:t>
            </a:r>
          </a:p>
          <a:p>
            <a:endParaRPr lang="en-US" sz="2000" b="1" dirty="0" smtClean="0">
              <a:solidFill>
                <a:prstClr val="black"/>
              </a:solidFill>
            </a:endParaRPr>
          </a:p>
          <a:p>
            <a:pPr>
              <a:lnSpc>
                <a:spcPct val="250000"/>
              </a:lnSpc>
            </a:pPr>
            <a:r>
              <a:rPr lang="en-US" sz="2000" b="1" dirty="0" smtClean="0">
                <a:solidFill>
                  <a:prstClr val="black"/>
                </a:solidFill>
              </a:rPr>
              <a:t>A file that you have to change to do what you want it to look like.</a:t>
            </a:r>
          </a:p>
          <a:p>
            <a:pPr>
              <a:lnSpc>
                <a:spcPct val="250000"/>
              </a:lnSpc>
            </a:pPr>
            <a:endParaRPr lang="en-US" sz="2000" b="1" dirty="0">
              <a:solidFill>
                <a:prstClr val="black"/>
              </a:solidFill>
            </a:endParaRPr>
          </a:p>
        </p:txBody>
      </p:sp>
      <p:sp>
        <p:nvSpPr>
          <p:cNvPr id="5" name="Rectangle 4">
            <a:hlinkClick r:id="rId2" action="ppaction://hlinksldjump"/>
          </p:cNvPr>
          <p:cNvSpPr/>
          <p:nvPr/>
        </p:nvSpPr>
        <p:spPr>
          <a:xfrm>
            <a:off x="609600" y="13716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A</a:t>
            </a:r>
            <a:endParaRPr lang="en-US" sz="2400" b="1" dirty="0">
              <a:solidFill>
                <a:prstClr val="white"/>
              </a:solidFill>
            </a:endParaRPr>
          </a:p>
        </p:txBody>
      </p:sp>
      <p:sp>
        <p:nvSpPr>
          <p:cNvPr id="6" name="Rectangle 5">
            <a:hlinkClick r:id="rId3" action="ppaction://hlinksldjump"/>
          </p:cNvPr>
          <p:cNvSpPr/>
          <p:nvPr/>
        </p:nvSpPr>
        <p:spPr>
          <a:xfrm>
            <a:off x="609600" y="25908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B</a:t>
            </a:r>
          </a:p>
        </p:txBody>
      </p:sp>
      <p:sp>
        <p:nvSpPr>
          <p:cNvPr id="7" name="Rectangle 6">
            <a:hlinkClick r:id="rId2" action="ppaction://hlinksldjump"/>
          </p:cNvPr>
          <p:cNvSpPr/>
          <p:nvPr/>
        </p:nvSpPr>
        <p:spPr>
          <a:xfrm>
            <a:off x="609600" y="38100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C</a:t>
            </a:r>
          </a:p>
        </p:txBody>
      </p:sp>
      <p:sp>
        <p:nvSpPr>
          <p:cNvPr id="8" name="Rectangle 7">
            <a:hlinkClick r:id="rId2" action="ppaction://hlinksldjump"/>
          </p:cNvPr>
          <p:cNvSpPr/>
          <p:nvPr/>
        </p:nvSpPr>
        <p:spPr>
          <a:xfrm>
            <a:off x="609600" y="50292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D</a:t>
            </a:r>
          </a:p>
        </p:txBody>
      </p:sp>
    </p:spTree>
    <p:extLst>
      <p:ext uri="{BB962C8B-B14F-4D97-AF65-F5344CB8AC3E}">
        <p14:creationId xmlns:p14="http://schemas.microsoft.com/office/powerpoint/2010/main" val="3212888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70C0"/>
                </a:solidFill>
              </a:rPr>
              <a:t>Excellent Job!</a:t>
            </a:r>
            <a:endParaRPr lang="en-US" b="1" dirty="0">
              <a:solidFill>
                <a:srgbClr val="0070C0"/>
              </a:solidFill>
            </a:endParaRPr>
          </a:p>
        </p:txBody>
      </p:sp>
      <p:sp>
        <p:nvSpPr>
          <p:cNvPr id="2" name="Slide Number Placeholder 1"/>
          <p:cNvSpPr>
            <a:spLocks noGrp="1"/>
          </p:cNvSpPr>
          <p:nvPr>
            <p:ph type="sldNum" sz="quarter" idx="12"/>
          </p:nvPr>
        </p:nvSpPr>
        <p:spPr/>
        <p:txBody>
          <a:bodyPr/>
          <a:lstStyle/>
          <a:p>
            <a:fld id="{36239957-1D5D-4E19-9CD0-36666FFD0FDD}" type="slidenum">
              <a:rPr lang="en-US" smtClean="0"/>
              <a:pPr/>
              <a:t>58</a:t>
            </a:fld>
            <a:endParaRPr lang="en-US"/>
          </a:p>
        </p:txBody>
      </p:sp>
      <p:pic>
        <p:nvPicPr>
          <p:cNvPr id="12291" name="Picture 3" descr="C:\Users\asdteacher\AppData\Local\Microsoft\Windows\Temporary Internet Files\Content.IE5\XZTHOB8A\MM90039574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3048000" cy="3751385"/>
          </a:xfrm>
          <a:prstGeom prst="rect">
            <a:avLst/>
          </a:prstGeom>
          <a:noFill/>
          <a:extLst>
            <a:ext uri="{909E8E84-426E-40DD-AFC4-6F175D3DCCD1}">
              <a14:hiddenFill xmlns:a14="http://schemas.microsoft.com/office/drawing/2010/main">
                <a:solidFill>
                  <a:srgbClr val="FFFFFF"/>
                </a:solidFill>
              </a14:hiddenFill>
            </a:ext>
          </a:extLst>
        </p:spPr>
      </p:pic>
      <p:sp>
        <p:nvSpPr>
          <p:cNvPr id="5" name="Snip Diagonal Corner Rectangle 4">
            <a:hlinkClick r:id="rId4" action="ppaction://hlinksldjump"/>
          </p:cNvPr>
          <p:cNvSpPr/>
          <p:nvPr/>
        </p:nvSpPr>
        <p:spPr>
          <a:xfrm>
            <a:off x="7239000" y="59436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NEXT</a:t>
            </a:r>
            <a:endParaRPr lang="en-US" dirty="0">
              <a:solidFill>
                <a:prstClr val="white"/>
              </a:solidFill>
            </a:endParaRPr>
          </a:p>
        </p:txBody>
      </p:sp>
    </p:spTree>
    <p:extLst>
      <p:ext uri="{BB962C8B-B14F-4D97-AF65-F5344CB8AC3E}">
        <p14:creationId xmlns:p14="http://schemas.microsoft.com/office/powerpoint/2010/main" val="823526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That is not correct, please try again.</a:t>
            </a:r>
            <a:endParaRPr lang="en-US" b="1" dirty="0">
              <a:solidFill>
                <a:srgbClr val="0070C0"/>
              </a:solidFill>
            </a:endParaRPr>
          </a:p>
        </p:txBody>
      </p:sp>
      <p:sp>
        <p:nvSpPr>
          <p:cNvPr id="3" name="Slide Number Placeholder 2"/>
          <p:cNvSpPr>
            <a:spLocks noGrp="1"/>
          </p:cNvSpPr>
          <p:nvPr>
            <p:ph type="sldNum" sz="quarter" idx="12"/>
          </p:nvPr>
        </p:nvSpPr>
        <p:spPr/>
        <p:txBody>
          <a:bodyPr/>
          <a:lstStyle/>
          <a:p>
            <a:fld id="{36239957-1D5D-4E19-9CD0-36666FFD0FDD}" type="slidenum">
              <a:rPr lang="en-US" smtClean="0"/>
              <a:pPr/>
              <a:t>59</a:t>
            </a:fld>
            <a:endParaRPr lang="en-US"/>
          </a:p>
        </p:txBody>
      </p:sp>
      <p:pic>
        <p:nvPicPr>
          <p:cNvPr id="13315" name="Picture 3" descr="C:\Users\asdteacher\AppData\Local\Microsoft\Windows\Temporary Internet Files\Content.IE5\SITWYO0L\MM90028401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18354"/>
            <a:ext cx="2714625" cy="3301571"/>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Left Arrow 4">
            <a:hlinkClick r:id="rId3" action="ppaction://hlinksldjump"/>
          </p:cNvPr>
          <p:cNvSpPr/>
          <p:nvPr/>
        </p:nvSpPr>
        <p:spPr>
          <a:xfrm>
            <a:off x="838200" y="386914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Go back to question</a:t>
            </a:r>
            <a:endParaRPr lang="en-US" dirty="0">
              <a:solidFill>
                <a:prstClr val="black"/>
              </a:solidFill>
            </a:endParaRPr>
          </a:p>
        </p:txBody>
      </p:sp>
    </p:spTree>
    <p:extLst>
      <p:ext uri="{BB962C8B-B14F-4D97-AF65-F5344CB8AC3E}">
        <p14:creationId xmlns:p14="http://schemas.microsoft.com/office/powerpoint/2010/main" val="2583143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Home Ribbon - Font Section</a:t>
            </a:r>
            <a:endParaRPr lang="en-US" b="1" dirty="0">
              <a:solidFill>
                <a:srgbClr val="C0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 y="1676400"/>
            <a:ext cx="8453435" cy="1690687"/>
          </a:xfrm>
          <a:prstGeom prst="rect">
            <a:avLst/>
          </a:prstGeom>
          <a:ln>
            <a:solidFill>
              <a:schemeClr val="tx1"/>
            </a:solidFill>
          </a:ln>
        </p:spPr>
      </p:pic>
      <p:sp>
        <p:nvSpPr>
          <p:cNvPr id="6" name="Oval 5"/>
          <p:cNvSpPr/>
          <p:nvPr/>
        </p:nvSpPr>
        <p:spPr>
          <a:xfrm>
            <a:off x="1432560" y="2582703"/>
            <a:ext cx="457200" cy="45005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457200" y="3657599"/>
            <a:ext cx="8285794" cy="954107"/>
          </a:xfrm>
          <a:prstGeom prst="rect">
            <a:avLst/>
          </a:prstGeom>
          <a:noFill/>
        </p:spPr>
        <p:txBody>
          <a:bodyPr wrap="square" rtlCol="0">
            <a:spAutoFit/>
          </a:bodyPr>
          <a:lstStyle/>
          <a:p>
            <a:pPr algn="ctr"/>
            <a:r>
              <a:rPr lang="en-US" sz="2800" b="1" dirty="0" smtClean="0"/>
              <a:t>BOLD: </a:t>
            </a:r>
            <a:r>
              <a:rPr lang="en-US" sz="2800" dirty="0" smtClean="0"/>
              <a:t>makes the font </a:t>
            </a:r>
            <a:r>
              <a:rPr lang="en-US" sz="2800" b="1" dirty="0" smtClean="0"/>
              <a:t>BOLD</a:t>
            </a:r>
            <a:r>
              <a:rPr lang="en-US" sz="2800" dirty="0" smtClean="0"/>
              <a:t> to stand out.</a:t>
            </a:r>
          </a:p>
          <a:p>
            <a:pPr algn="ctr"/>
            <a:r>
              <a:rPr lang="en-US" sz="2800" dirty="0" smtClean="0"/>
              <a:t>Keyboard shortcut: Ctrl + B </a:t>
            </a:r>
            <a:endParaRPr lang="en-US" sz="2800" b="1" dirty="0"/>
          </a:p>
        </p:txBody>
      </p:sp>
      <p:sp>
        <p:nvSpPr>
          <p:cNvPr id="10" name="Oval 9"/>
          <p:cNvSpPr/>
          <p:nvPr/>
        </p:nvSpPr>
        <p:spPr>
          <a:xfrm>
            <a:off x="1813560" y="2582703"/>
            <a:ext cx="396240" cy="45005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2164079" y="2582703"/>
            <a:ext cx="396240" cy="45005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914400" y="4611707"/>
            <a:ext cx="7467600" cy="954107"/>
          </a:xfrm>
          <a:prstGeom prst="rect">
            <a:avLst/>
          </a:prstGeom>
          <a:noFill/>
        </p:spPr>
        <p:txBody>
          <a:bodyPr wrap="square" rtlCol="0">
            <a:spAutoFit/>
          </a:bodyPr>
          <a:lstStyle/>
          <a:p>
            <a:pPr algn="ctr"/>
            <a:r>
              <a:rPr lang="en-US" sz="2800" i="1" dirty="0" smtClean="0"/>
              <a:t>Italics</a:t>
            </a:r>
            <a:r>
              <a:rPr lang="en-US" sz="2800" dirty="0" smtClean="0"/>
              <a:t>: makes the font </a:t>
            </a:r>
            <a:r>
              <a:rPr lang="en-US" sz="2800" i="1" dirty="0" smtClean="0"/>
              <a:t>ITALIC</a:t>
            </a:r>
            <a:r>
              <a:rPr lang="en-US" sz="2800" dirty="0" smtClean="0"/>
              <a:t> to stand out.</a:t>
            </a:r>
          </a:p>
          <a:p>
            <a:pPr algn="ctr"/>
            <a:r>
              <a:rPr lang="en-US" sz="2800" dirty="0" smtClean="0"/>
              <a:t>Keyboard Shortcut: Ctrl + I</a:t>
            </a:r>
            <a:endParaRPr lang="en-US" sz="2800" dirty="0"/>
          </a:p>
        </p:txBody>
      </p:sp>
      <p:sp>
        <p:nvSpPr>
          <p:cNvPr id="15" name="TextBox 14"/>
          <p:cNvSpPr txBox="1"/>
          <p:nvPr/>
        </p:nvSpPr>
        <p:spPr>
          <a:xfrm>
            <a:off x="990598" y="5736668"/>
            <a:ext cx="7752395" cy="954107"/>
          </a:xfrm>
          <a:prstGeom prst="rect">
            <a:avLst/>
          </a:prstGeom>
          <a:noFill/>
        </p:spPr>
        <p:txBody>
          <a:bodyPr wrap="square" rtlCol="0">
            <a:spAutoFit/>
          </a:bodyPr>
          <a:lstStyle/>
          <a:p>
            <a:pPr algn="ctr"/>
            <a:r>
              <a:rPr lang="en-US" sz="2800" u="sng" dirty="0" smtClean="0"/>
              <a:t>Underline</a:t>
            </a:r>
            <a:r>
              <a:rPr lang="en-US" sz="2800" dirty="0" smtClean="0"/>
              <a:t>: makes the font </a:t>
            </a:r>
            <a:r>
              <a:rPr lang="en-US" sz="2800" u="sng" dirty="0" smtClean="0"/>
              <a:t>Underlined </a:t>
            </a:r>
            <a:r>
              <a:rPr lang="en-US" sz="2800" dirty="0" smtClean="0"/>
              <a:t>to stand out.</a:t>
            </a:r>
          </a:p>
          <a:p>
            <a:pPr algn="ctr"/>
            <a:r>
              <a:rPr lang="en-US" sz="2800" dirty="0" smtClean="0"/>
              <a:t>Keyboard Shortcut: Ctrl + U</a:t>
            </a:r>
            <a:endParaRPr lang="en-US" sz="2800" dirty="0"/>
          </a:p>
        </p:txBody>
      </p:sp>
      <p:sp>
        <p:nvSpPr>
          <p:cNvPr id="16" name="Slide Number Placeholder 15"/>
          <p:cNvSpPr>
            <a:spLocks noGrp="1"/>
          </p:cNvSpPr>
          <p:nvPr>
            <p:ph type="sldNum" sz="quarter" idx="12"/>
          </p:nvPr>
        </p:nvSpPr>
        <p:spPr/>
        <p:txBody>
          <a:bodyPr/>
          <a:lstStyle/>
          <a:p>
            <a:fld id="{36239957-1D5D-4E19-9CD0-36666FFD0FDD}" type="slidenum">
              <a:rPr lang="en-US" smtClean="0"/>
              <a:t>6</a:t>
            </a:fld>
            <a:endParaRPr lang="en-US"/>
          </a:p>
        </p:txBody>
      </p:sp>
      <p:sp>
        <p:nvSpPr>
          <p:cNvPr id="12" name="Right Arrow 11">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3022351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3250"/>
                            </p:stCondLst>
                            <p:childTnLst>
                              <p:par>
                                <p:cTn id="15" presetID="1" presetClass="exit" presetSubtype="0" fill="hold" grpId="1" nodeType="afterEffect">
                                  <p:stCondLst>
                                    <p:cond delay="0"/>
                                  </p:stCondLst>
                                  <p:childTnLst>
                                    <p:set>
                                      <p:cBhvr>
                                        <p:cTn id="16" dur="1" fill="hold">
                                          <p:stCondLst>
                                            <p:cond delay="3749"/>
                                          </p:stCondLst>
                                        </p:cTn>
                                        <p:tgtEl>
                                          <p:spTgt spid="6"/>
                                        </p:tgtEl>
                                        <p:attrNameLst>
                                          <p:attrName>style.visibility</p:attrName>
                                        </p:attrNameLst>
                                      </p:cBhvr>
                                      <p:to>
                                        <p:strVal val="hidden"/>
                                      </p:to>
                                    </p:set>
                                  </p:childTnLst>
                                </p:cTn>
                              </p:par>
                            </p:childTnLst>
                          </p:cTn>
                        </p:par>
                        <p:par>
                          <p:cTn id="17" fill="hold">
                            <p:stCondLst>
                              <p:cond delay="7000"/>
                            </p:stCondLst>
                            <p:childTnLst>
                              <p:par>
                                <p:cTn id="18" presetID="1" presetClass="exit" presetSubtype="0" fill="hold" grpId="1" nodeType="afterEffect">
                                  <p:stCondLst>
                                    <p:cond delay="0"/>
                                  </p:stCondLst>
                                  <p:childTnLst>
                                    <p:set>
                                      <p:cBhvr>
                                        <p:cTn id="19" dur="1" fill="hold">
                                          <p:stCondLst>
                                            <p:cond delay="3249"/>
                                          </p:stCondLst>
                                        </p:cTn>
                                        <p:tgtEl>
                                          <p:spTgt spid="7"/>
                                        </p:tgtEl>
                                        <p:attrNameLst>
                                          <p:attrName>style.visibility</p:attrName>
                                        </p:attrNameLst>
                                      </p:cBhvr>
                                      <p:to>
                                        <p:strVal val="hidden"/>
                                      </p:to>
                                    </p:set>
                                  </p:childTnLst>
                                </p:cTn>
                              </p:par>
                            </p:childTnLst>
                          </p:cTn>
                        </p:par>
                        <p:par>
                          <p:cTn id="20" fill="hold">
                            <p:stCondLst>
                              <p:cond delay="1025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750" fill="hold"/>
                                        <p:tgtEl>
                                          <p:spTgt spid="10"/>
                                        </p:tgtEl>
                                        <p:attrNameLst>
                                          <p:attrName>ppt_x</p:attrName>
                                        </p:attrNameLst>
                                      </p:cBhvr>
                                      <p:tavLst>
                                        <p:tav tm="0">
                                          <p:val>
                                            <p:strVal val="#ppt_x"/>
                                          </p:val>
                                        </p:tav>
                                        <p:tav tm="100000">
                                          <p:val>
                                            <p:strVal val="#ppt_x"/>
                                          </p:val>
                                        </p:tav>
                                      </p:tavLst>
                                    </p:anim>
                                    <p:anim calcmode="lin" valueType="num">
                                      <p:cBhvr additive="base">
                                        <p:cTn id="24" dur="275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3000"/>
                            </p:stCondLst>
                            <p:childTnLst>
                              <p:par>
                                <p:cTn id="26" presetID="2" presetClass="entr" presetSubtype="4" fill="hold"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32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9" dur="32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6250"/>
                            </p:stCondLst>
                            <p:childTnLst>
                              <p:par>
                                <p:cTn id="31" presetID="2" presetClass="entr" presetSubtype="4" fill="hold" nodeType="after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4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4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250"/>
                            </p:stCondLst>
                            <p:childTnLst>
                              <p:par>
                                <p:cTn id="36" presetID="2" presetClass="exit" presetSubtype="4" fill="hold" grpId="1" nodeType="afterEffect">
                                  <p:stCondLst>
                                    <p:cond delay="0"/>
                                  </p:stCondLst>
                                  <p:childTnLst>
                                    <p:anim calcmode="lin" valueType="num">
                                      <p:cBhvr additive="base">
                                        <p:cTn id="37" dur="2250"/>
                                        <p:tgtEl>
                                          <p:spTgt spid="10"/>
                                        </p:tgtEl>
                                        <p:attrNameLst>
                                          <p:attrName>ppt_x</p:attrName>
                                        </p:attrNameLst>
                                      </p:cBhvr>
                                      <p:tavLst>
                                        <p:tav tm="0">
                                          <p:val>
                                            <p:strVal val="ppt_x"/>
                                          </p:val>
                                        </p:tav>
                                        <p:tav tm="100000">
                                          <p:val>
                                            <p:strVal val="ppt_x"/>
                                          </p:val>
                                        </p:tav>
                                      </p:tavLst>
                                    </p:anim>
                                    <p:anim calcmode="lin" valueType="num">
                                      <p:cBhvr additive="base">
                                        <p:cTn id="38" dur="2250"/>
                                        <p:tgtEl>
                                          <p:spTgt spid="10"/>
                                        </p:tgtEl>
                                        <p:attrNameLst>
                                          <p:attrName>ppt_y</p:attrName>
                                        </p:attrNameLst>
                                      </p:cBhvr>
                                      <p:tavLst>
                                        <p:tav tm="0">
                                          <p:val>
                                            <p:strVal val="ppt_y"/>
                                          </p:val>
                                        </p:tav>
                                        <p:tav tm="100000">
                                          <p:val>
                                            <p:strVal val="1+ppt_h/2"/>
                                          </p:val>
                                        </p:tav>
                                      </p:tavLst>
                                    </p:anim>
                                    <p:set>
                                      <p:cBhvr>
                                        <p:cTn id="39" dur="1" fill="hold">
                                          <p:stCondLst>
                                            <p:cond delay="2249"/>
                                          </p:stCondLst>
                                        </p:cTn>
                                        <p:tgtEl>
                                          <p:spTgt spid="10"/>
                                        </p:tgtEl>
                                        <p:attrNameLst>
                                          <p:attrName>style.visibility</p:attrName>
                                        </p:attrNameLst>
                                      </p:cBhvr>
                                      <p:to>
                                        <p:strVal val="hidden"/>
                                      </p:to>
                                    </p:set>
                                  </p:childTnLst>
                                </p:cTn>
                              </p:par>
                            </p:childTnLst>
                          </p:cTn>
                        </p:par>
                        <p:par>
                          <p:cTn id="40" fill="hold">
                            <p:stCondLst>
                              <p:cond delay="22500"/>
                            </p:stCondLst>
                            <p:childTnLst>
                              <p:par>
                                <p:cTn id="41" presetID="2" presetClass="exit" presetSubtype="4" fill="hold" nodeType="afterEffect">
                                  <p:stCondLst>
                                    <p:cond delay="0"/>
                                  </p:stCondLst>
                                  <p:childTnLst>
                                    <p:anim calcmode="lin" valueType="num">
                                      <p:cBhvr additive="base">
                                        <p:cTn id="42" dur="325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3250"/>
                                        <p:tgtEl>
                                          <p:spTgt spid="13">
                                            <p:txEl>
                                              <p:pRg st="0" end="0"/>
                                            </p:txEl>
                                          </p:spTgt>
                                        </p:tgtEl>
                                        <p:attrNameLst>
                                          <p:attrName>ppt_y</p:attrName>
                                        </p:attrNameLst>
                                      </p:cBhvr>
                                      <p:tavLst>
                                        <p:tav tm="0">
                                          <p:val>
                                            <p:strVal val="ppt_y"/>
                                          </p:val>
                                        </p:tav>
                                        <p:tav tm="100000">
                                          <p:val>
                                            <p:strVal val="1+ppt_h/2"/>
                                          </p:val>
                                        </p:tav>
                                      </p:tavLst>
                                    </p:anim>
                                    <p:set>
                                      <p:cBhvr>
                                        <p:cTn id="44" dur="1" fill="hold">
                                          <p:stCondLst>
                                            <p:cond delay="3249"/>
                                          </p:stCondLst>
                                        </p:cTn>
                                        <p:tgtEl>
                                          <p:spTgt spid="13">
                                            <p:txEl>
                                              <p:pRg st="0" end="0"/>
                                            </p:txEl>
                                          </p:spTgt>
                                        </p:tgtEl>
                                        <p:attrNameLst>
                                          <p:attrName>style.visibility</p:attrName>
                                        </p:attrNameLst>
                                      </p:cBhvr>
                                      <p:to>
                                        <p:strVal val="hidden"/>
                                      </p:to>
                                    </p:set>
                                  </p:childTnLst>
                                </p:cTn>
                              </p:par>
                            </p:childTnLst>
                          </p:cTn>
                        </p:par>
                        <p:par>
                          <p:cTn id="45" fill="hold">
                            <p:stCondLst>
                              <p:cond delay="25750"/>
                            </p:stCondLst>
                            <p:childTnLst>
                              <p:par>
                                <p:cTn id="46" presetID="2" presetClass="exit" presetSubtype="4" fill="hold" nodeType="afterEffect">
                                  <p:stCondLst>
                                    <p:cond delay="0"/>
                                  </p:stCondLst>
                                  <p:childTnLst>
                                    <p:anim calcmode="lin" valueType="num">
                                      <p:cBhvr additive="base">
                                        <p:cTn id="47" dur="3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8" dur="3500"/>
                                        <p:tgtEl>
                                          <p:spTgt spid="13">
                                            <p:txEl>
                                              <p:pRg st="1" end="1"/>
                                            </p:txEl>
                                          </p:spTgt>
                                        </p:tgtEl>
                                        <p:attrNameLst>
                                          <p:attrName>ppt_y</p:attrName>
                                        </p:attrNameLst>
                                      </p:cBhvr>
                                      <p:tavLst>
                                        <p:tav tm="0">
                                          <p:val>
                                            <p:strVal val="ppt_y"/>
                                          </p:val>
                                        </p:tav>
                                        <p:tav tm="100000">
                                          <p:val>
                                            <p:strVal val="1+ppt_h/2"/>
                                          </p:val>
                                        </p:tav>
                                      </p:tavLst>
                                    </p:anim>
                                    <p:set>
                                      <p:cBhvr>
                                        <p:cTn id="49" dur="1" fill="hold">
                                          <p:stCondLst>
                                            <p:cond delay="3499"/>
                                          </p:stCondLst>
                                        </p:cTn>
                                        <p:tgtEl>
                                          <p:spTgt spid="13">
                                            <p:txEl>
                                              <p:pRg st="1" end="1"/>
                                            </p:txEl>
                                          </p:spTgt>
                                        </p:tgtEl>
                                        <p:attrNameLst>
                                          <p:attrName>style.visibility</p:attrName>
                                        </p:attrNameLst>
                                      </p:cBhvr>
                                      <p:to>
                                        <p:strVal val="hidden"/>
                                      </p:to>
                                    </p:set>
                                  </p:childTnLst>
                                </p:cTn>
                              </p:par>
                            </p:childTnLst>
                          </p:cTn>
                        </p:par>
                        <p:par>
                          <p:cTn id="50" fill="hold">
                            <p:stCondLst>
                              <p:cond delay="29250"/>
                            </p:stCondLst>
                            <p:childTnLst>
                              <p:par>
                                <p:cTn id="51" presetID="2" presetClass="entr" presetSubtype="4"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3000" fill="hold"/>
                                        <p:tgtEl>
                                          <p:spTgt spid="11"/>
                                        </p:tgtEl>
                                        <p:attrNameLst>
                                          <p:attrName>ppt_x</p:attrName>
                                        </p:attrNameLst>
                                      </p:cBhvr>
                                      <p:tavLst>
                                        <p:tav tm="0">
                                          <p:val>
                                            <p:strVal val="#ppt_x"/>
                                          </p:val>
                                        </p:tav>
                                        <p:tav tm="100000">
                                          <p:val>
                                            <p:strVal val="#ppt_x"/>
                                          </p:val>
                                        </p:tav>
                                      </p:tavLst>
                                    </p:anim>
                                    <p:anim calcmode="lin" valueType="num">
                                      <p:cBhvr additive="base">
                                        <p:cTn id="54" dur="3000" fill="hold"/>
                                        <p:tgtEl>
                                          <p:spTgt spid="11"/>
                                        </p:tgtEl>
                                        <p:attrNameLst>
                                          <p:attrName>ppt_y</p:attrName>
                                        </p:attrNameLst>
                                      </p:cBhvr>
                                      <p:tavLst>
                                        <p:tav tm="0">
                                          <p:val>
                                            <p:strVal val="1+#ppt_h/2"/>
                                          </p:val>
                                        </p:tav>
                                        <p:tav tm="100000">
                                          <p:val>
                                            <p:strVal val="#ppt_y"/>
                                          </p:val>
                                        </p:tav>
                                      </p:tavLst>
                                    </p:anim>
                                  </p:childTnLst>
                                </p:cTn>
                              </p:par>
                            </p:childTnLst>
                          </p:cTn>
                        </p:par>
                        <p:par>
                          <p:cTn id="55" fill="hold">
                            <p:stCondLst>
                              <p:cond delay="32250"/>
                            </p:stCondLst>
                            <p:childTnLst>
                              <p:par>
                                <p:cTn id="56" presetID="2" presetClass="entr" presetSubtype="4" fill="hold"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 calcmode="lin" valueType="num">
                                      <p:cBhvr additive="base">
                                        <p:cTn id="58" dur="32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9" dur="32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35500"/>
                            </p:stCondLst>
                            <p:childTnLst>
                              <p:par>
                                <p:cTn id="61" presetID="2" presetClass="entr" presetSubtype="4" fill="hold" nodeType="after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 calcmode="lin" valueType="num">
                                      <p:cBhvr additive="base">
                                        <p:cTn id="63" dur="325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4" dur="325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par>
                          <p:cTn id="65" fill="hold">
                            <p:stCondLst>
                              <p:cond delay="38750"/>
                            </p:stCondLst>
                            <p:childTnLst>
                              <p:par>
                                <p:cTn id="66" presetID="2" presetClass="exit" presetSubtype="4" fill="hold" grpId="1" nodeType="afterEffect">
                                  <p:stCondLst>
                                    <p:cond delay="0"/>
                                  </p:stCondLst>
                                  <p:childTnLst>
                                    <p:anim calcmode="lin" valueType="num">
                                      <p:cBhvr additive="base">
                                        <p:cTn id="67" dur="2750"/>
                                        <p:tgtEl>
                                          <p:spTgt spid="11"/>
                                        </p:tgtEl>
                                        <p:attrNameLst>
                                          <p:attrName>ppt_x</p:attrName>
                                        </p:attrNameLst>
                                      </p:cBhvr>
                                      <p:tavLst>
                                        <p:tav tm="0">
                                          <p:val>
                                            <p:strVal val="ppt_x"/>
                                          </p:val>
                                        </p:tav>
                                        <p:tav tm="100000">
                                          <p:val>
                                            <p:strVal val="ppt_x"/>
                                          </p:val>
                                        </p:tav>
                                      </p:tavLst>
                                    </p:anim>
                                    <p:anim calcmode="lin" valueType="num">
                                      <p:cBhvr additive="base">
                                        <p:cTn id="68" dur="2750"/>
                                        <p:tgtEl>
                                          <p:spTgt spid="11"/>
                                        </p:tgtEl>
                                        <p:attrNameLst>
                                          <p:attrName>ppt_y</p:attrName>
                                        </p:attrNameLst>
                                      </p:cBhvr>
                                      <p:tavLst>
                                        <p:tav tm="0">
                                          <p:val>
                                            <p:strVal val="ppt_y"/>
                                          </p:val>
                                        </p:tav>
                                        <p:tav tm="100000">
                                          <p:val>
                                            <p:strVal val="1+ppt_h/2"/>
                                          </p:val>
                                        </p:tav>
                                      </p:tavLst>
                                    </p:anim>
                                    <p:set>
                                      <p:cBhvr>
                                        <p:cTn id="69" dur="1" fill="hold">
                                          <p:stCondLst>
                                            <p:cond delay="2749"/>
                                          </p:stCondLst>
                                        </p:cTn>
                                        <p:tgtEl>
                                          <p:spTgt spid="11"/>
                                        </p:tgtEl>
                                        <p:attrNameLst>
                                          <p:attrName>style.visibility</p:attrName>
                                        </p:attrNameLst>
                                      </p:cBhvr>
                                      <p:to>
                                        <p:strVal val="hidden"/>
                                      </p:to>
                                    </p:set>
                                  </p:childTnLst>
                                </p:cTn>
                              </p:par>
                            </p:childTnLst>
                          </p:cTn>
                        </p:par>
                        <p:par>
                          <p:cTn id="70" fill="hold">
                            <p:stCondLst>
                              <p:cond delay="41500"/>
                            </p:stCondLst>
                            <p:childTnLst>
                              <p:par>
                                <p:cTn id="71" presetID="2" presetClass="exit" presetSubtype="4" fill="hold" nodeType="afterEffect">
                                  <p:stCondLst>
                                    <p:cond delay="0"/>
                                  </p:stCondLst>
                                  <p:childTnLst>
                                    <p:anim calcmode="lin" valueType="num">
                                      <p:cBhvr additive="base">
                                        <p:cTn id="72" dur="2750"/>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3" dur="2750"/>
                                        <p:tgtEl>
                                          <p:spTgt spid="15">
                                            <p:txEl>
                                              <p:pRg st="0" end="0"/>
                                            </p:txEl>
                                          </p:spTgt>
                                        </p:tgtEl>
                                        <p:attrNameLst>
                                          <p:attrName>ppt_y</p:attrName>
                                        </p:attrNameLst>
                                      </p:cBhvr>
                                      <p:tavLst>
                                        <p:tav tm="0">
                                          <p:val>
                                            <p:strVal val="ppt_y"/>
                                          </p:val>
                                        </p:tav>
                                        <p:tav tm="100000">
                                          <p:val>
                                            <p:strVal val="1+ppt_h/2"/>
                                          </p:val>
                                        </p:tav>
                                      </p:tavLst>
                                    </p:anim>
                                    <p:set>
                                      <p:cBhvr>
                                        <p:cTn id="74" dur="1" fill="hold">
                                          <p:stCondLst>
                                            <p:cond delay="2749"/>
                                          </p:stCondLst>
                                        </p:cTn>
                                        <p:tgtEl>
                                          <p:spTgt spid="15">
                                            <p:txEl>
                                              <p:pRg st="0" end="0"/>
                                            </p:txEl>
                                          </p:spTgt>
                                        </p:tgtEl>
                                        <p:attrNameLst>
                                          <p:attrName>style.visibility</p:attrName>
                                        </p:attrNameLst>
                                      </p:cBhvr>
                                      <p:to>
                                        <p:strVal val="hidden"/>
                                      </p:to>
                                    </p:set>
                                  </p:childTnLst>
                                </p:cTn>
                              </p:par>
                            </p:childTnLst>
                          </p:cTn>
                        </p:par>
                        <p:par>
                          <p:cTn id="75" fill="hold">
                            <p:stCondLst>
                              <p:cond delay="44250"/>
                            </p:stCondLst>
                            <p:childTnLst>
                              <p:par>
                                <p:cTn id="76" presetID="2" presetClass="exit" presetSubtype="4" fill="hold" nodeType="afterEffect">
                                  <p:stCondLst>
                                    <p:cond delay="0"/>
                                  </p:stCondLst>
                                  <p:childTnLst>
                                    <p:anim calcmode="lin" valueType="num">
                                      <p:cBhvr additive="base">
                                        <p:cTn id="77" dur="3000"/>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78" dur="3000"/>
                                        <p:tgtEl>
                                          <p:spTgt spid="15">
                                            <p:txEl>
                                              <p:pRg st="1" end="1"/>
                                            </p:txEl>
                                          </p:spTgt>
                                        </p:tgtEl>
                                        <p:attrNameLst>
                                          <p:attrName>ppt_y</p:attrName>
                                        </p:attrNameLst>
                                      </p:cBhvr>
                                      <p:tavLst>
                                        <p:tav tm="0">
                                          <p:val>
                                            <p:strVal val="ppt_y"/>
                                          </p:val>
                                        </p:tav>
                                        <p:tav tm="100000">
                                          <p:val>
                                            <p:strVal val="1+ppt_h/2"/>
                                          </p:val>
                                        </p:tav>
                                      </p:tavLst>
                                    </p:anim>
                                    <p:set>
                                      <p:cBhvr>
                                        <p:cTn id="79" dur="1" fill="hold">
                                          <p:stCondLst>
                                            <p:cond delay="2999"/>
                                          </p:stCondLst>
                                        </p:cTn>
                                        <p:tgtEl>
                                          <p:spTgt spid="15">
                                            <p:txEl>
                                              <p:pRg st="1" end="1"/>
                                            </p:txEl>
                                          </p:spTgt>
                                        </p:tgtEl>
                                        <p:attrNameLst>
                                          <p:attrName>style.visibility</p:attrName>
                                        </p:attrNameLst>
                                      </p:cBhvr>
                                      <p:to>
                                        <p:strVal val="hidden"/>
                                      </p:to>
                                    </p:set>
                                  </p:childTnLst>
                                </p:cTn>
                              </p:par>
                            </p:childTnLst>
                          </p:cTn>
                        </p:par>
                        <p:par>
                          <p:cTn id="80" fill="hold">
                            <p:stCondLst>
                              <p:cond delay="47250"/>
                            </p:stCondLst>
                            <p:childTnLst>
                              <p:par>
                                <p:cTn id="81" presetID="1" presetClass="entr" presetSubtype="0" fill="hold" grpId="0" nodeType="afterEffect">
                                  <p:stCondLst>
                                    <p:cond delay="0"/>
                                  </p:stCondLst>
                                  <p:childTnLst>
                                    <p:set>
                                      <p:cBhvr>
                                        <p:cTn id="82"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10" grpId="0" animBg="1"/>
      <p:bldP spid="10" grpId="1" animBg="1"/>
      <p:bldP spid="11" grpId="0" animBg="1"/>
      <p:bldP spid="11" grpId="1"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best definition of a thesaurus?</a:t>
            </a:r>
            <a:endParaRPr lang="en-US" dirty="0"/>
          </a:p>
        </p:txBody>
      </p:sp>
      <p:sp>
        <p:nvSpPr>
          <p:cNvPr id="3" name="TextBox 2"/>
          <p:cNvSpPr txBox="1"/>
          <p:nvPr/>
        </p:nvSpPr>
        <p:spPr>
          <a:xfrm>
            <a:off x="1905000" y="1676400"/>
            <a:ext cx="6629400" cy="3970318"/>
          </a:xfrm>
          <a:prstGeom prst="rect">
            <a:avLst/>
          </a:prstGeom>
          <a:noFill/>
        </p:spPr>
        <p:txBody>
          <a:bodyPr wrap="square" rtlCol="0">
            <a:spAutoFit/>
          </a:bodyPr>
          <a:lstStyle/>
          <a:p>
            <a:r>
              <a:rPr lang="en-US" sz="2800" dirty="0" smtClean="0"/>
              <a:t>Tool used to check your spelling</a:t>
            </a:r>
          </a:p>
          <a:p>
            <a:endParaRPr lang="en-US" sz="2800" dirty="0"/>
          </a:p>
          <a:p>
            <a:r>
              <a:rPr lang="en-US" sz="2800" dirty="0" smtClean="0"/>
              <a:t>Page formatted so all you have to do is add your own information</a:t>
            </a:r>
          </a:p>
          <a:p>
            <a:endParaRPr lang="en-US" sz="2800" dirty="0"/>
          </a:p>
          <a:p>
            <a:r>
              <a:rPr lang="en-US" sz="2800" dirty="0" smtClean="0"/>
              <a:t>Tool used to change the font and color of text</a:t>
            </a:r>
          </a:p>
          <a:p>
            <a:endParaRPr lang="en-US" sz="2800" dirty="0" smtClean="0"/>
          </a:p>
          <a:p>
            <a:r>
              <a:rPr lang="en-US" sz="2800" dirty="0" smtClean="0"/>
              <a:t>Tool used to suggest new words that have similar meanings to those you’ve already typed.</a:t>
            </a:r>
            <a:endParaRPr lang="en-US" sz="2800" dirty="0"/>
          </a:p>
        </p:txBody>
      </p:sp>
      <p:sp>
        <p:nvSpPr>
          <p:cNvPr id="5" name="Rectangle 4">
            <a:hlinkClick r:id="rId2" action="ppaction://hlinksldjump"/>
          </p:cNvPr>
          <p:cNvSpPr/>
          <p:nvPr/>
        </p:nvSpPr>
        <p:spPr>
          <a:xfrm>
            <a:off x="609600" y="17526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A</a:t>
            </a:r>
            <a:endParaRPr lang="en-US" sz="2400" b="1" dirty="0">
              <a:solidFill>
                <a:prstClr val="white"/>
              </a:solidFill>
            </a:endParaRPr>
          </a:p>
        </p:txBody>
      </p:sp>
      <p:sp>
        <p:nvSpPr>
          <p:cNvPr id="6" name="Rectangle 5">
            <a:hlinkClick r:id="rId2" action="ppaction://hlinksldjump"/>
          </p:cNvPr>
          <p:cNvSpPr/>
          <p:nvPr/>
        </p:nvSpPr>
        <p:spPr>
          <a:xfrm>
            <a:off x="609600" y="27432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B</a:t>
            </a:r>
          </a:p>
        </p:txBody>
      </p:sp>
      <p:sp>
        <p:nvSpPr>
          <p:cNvPr id="7" name="Rectangle 6">
            <a:hlinkClick r:id="rId2" action="ppaction://hlinksldjump"/>
          </p:cNvPr>
          <p:cNvSpPr/>
          <p:nvPr/>
        </p:nvSpPr>
        <p:spPr>
          <a:xfrm>
            <a:off x="609600" y="38100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C</a:t>
            </a:r>
          </a:p>
        </p:txBody>
      </p:sp>
      <p:sp>
        <p:nvSpPr>
          <p:cNvPr id="8" name="Rectangle 7">
            <a:hlinkClick r:id="rId3" action="ppaction://hlinksldjump"/>
          </p:cNvPr>
          <p:cNvSpPr/>
          <p:nvPr/>
        </p:nvSpPr>
        <p:spPr>
          <a:xfrm>
            <a:off x="609600" y="49530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D</a:t>
            </a:r>
          </a:p>
        </p:txBody>
      </p:sp>
    </p:spTree>
    <p:extLst>
      <p:ext uri="{BB962C8B-B14F-4D97-AF65-F5344CB8AC3E}">
        <p14:creationId xmlns:p14="http://schemas.microsoft.com/office/powerpoint/2010/main" val="4041820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Job!!!!</a:t>
            </a:r>
            <a:endParaRPr lang="en-US" dirty="0"/>
          </a:p>
        </p:txBody>
      </p:sp>
      <p:pic>
        <p:nvPicPr>
          <p:cNvPr id="4" name="Picture 3" descr="C:\Users\asdteacher\AppData\Local\Microsoft\Windows\Temporary Internet Files\Content.IE5\XZTHOB8A\MM90039574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3048000" cy="375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30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correct, please try again.</a:t>
            </a:r>
            <a:endParaRPr lang="en-US" dirty="0"/>
          </a:p>
        </p:txBody>
      </p:sp>
      <p:pic>
        <p:nvPicPr>
          <p:cNvPr id="3" name="Picture 3" descr="C:\Users\asdteacher\AppData\Local\Microsoft\Windows\Temporary Internet Files\Content.IE5\SITWYO0L\MM90028401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18354"/>
            <a:ext cx="2714625" cy="3301571"/>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Left Arrow 3">
            <a:hlinkClick r:id="rId3" action="ppaction://hlinksldjump"/>
          </p:cNvPr>
          <p:cNvSpPr/>
          <p:nvPr/>
        </p:nvSpPr>
        <p:spPr>
          <a:xfrm>
            <a:off x="838200" y="3869140"/>
            <a:ext cx="15240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Go back to question</a:t>
            </a:r>
            <a:endParaRPr lang="en-US" dirty="0">
              <a:solidFill>
                <a:prstClr val="black"/>
              </a:solidFill>
            </a:endParaRPr>
          </a:p>
        </p:txBody>
      </p:sp>
    </p:spTree>
    <p:extLst>
      <p:ext uri="{BB962C8B-B14F-4D97-AF65-F5344CB8AC3E}">
        <p14:creationId xmlns:p14="http://schemas.microsoft.com/office/powerpoint/2010/main" val="589455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Congratulations!</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36239957-1D5D-4E19-9CD0-36666FFD0FDD}" type="slidenum">
              <a:rPr lang="en-US" smtClean="0"/>
              <a:t>63</a:t>
            </a:fld>
            <a:endParaRPr lang="en-US"/>
          </a:p>
        </p:txBody>
      </p:sp>
      <p:pic>
        <p:nvPicPr>
          <p:cNvPr id="14338" name="Picture 2" descr="C:\Users\asdteacher\AppData\Local\Microsoft\Windows\Temporary Internet Files\Content.IE5\AWGZ3MAA\MM90030050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0"/>
            <a:ext cx="2566988" cy="2875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5791200"/>
            <a:ext cx="342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Press ESC on your keyboard to quit</a:t>
            </a:r>
            <a:endParaRPr lang="en-US" dirty="0"/>
          </a:p>
        </p:txBody>
      </p:sp>
    </p:spTree>
    <p:extLst>
      <p:ext uri="{BB962C8B-B14F-4D97-AF65-F5344CB8AC3E}">
        <p14:creationId xmlns:p14="http://schemas.microsoft.com/office/powerpoint/2010/main" val="3260899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2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Home Ribbon – Font Section</a:t>
            </a:r>
            <a:endParaRPr lang="en-US" b="1" dirty="0">
              <a:solidFill>
                <a:srgbClr val="C0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 y="1676400"/>
            <a:ext cx="8453435" cy="1690687"/>
          </a:xfrm>
          <a:prstGeom prst="rect">
            <a:avLst/>
          </a:prstGeom>
          <a:ln>
            <a:solidFill>
              <a:schemeClr val="tx1"/>
            </a:solidFill>
          </a:ln>
        </p:spPr>
      </p:pic>
      <p:sp>
        <p:nvSpPr>
          <p:cNvPr id="6" name="Oval 5"/>
          <p:cNvSpPr/>
          <p:nvPr/>
        </p:nvSpPr>
        <p:spPr>
          <a:xfrm>
            <a:off x="4318156" y="2582703"/>
            <a:ext cx="396240" cy="45005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1371600" y="3657600"/>
            <a:ext cx="7086600" cy="2862322"/>
          </a:xfrm>
          <a:prstGeom prst="rect">
            <a:avLst/>
          </a:prstGeom>
          <a:noFill/>
        </p:spPr>
        <p:txBody>
          <a:bodyPr wrap="square" rtlCol="0">
            <a:spAutoFit/>
          </a:bodyPr>
          <a:lstStyle/>
          <a:p>
            <a:pPr marL="285750" indent="-285750">
              <a:buFont typeface="Wingdings" pitchFamily="2" charset="2"/>
              <a:buChar char="v"/>
            </a:pPr>
            <a:r>
              <a:rPr lang="en-US" sz="3600" dirty="0" smtClean="0"/>
              <a:t>Highlighter – highlights text</a:t>
            </a:r>
          </a:p>
          <a:p>
            <a:pPr marL="285750" indent="-285750">
              <a:buFont typeface="Wingdings" pitchFamily="2" charset="2"/>
              <a:buChar char="v"/>
            </a:pPr>
            <a:endParaRPr lang="en-US" sz="3600" dirty="0"/>
          </a:p>
          <a:p>
            <a:pPr marL="285750" indent="-285750">
              <a:buFont typeface="Wingdings" pitchFamily="2" charset="2"/>
              <a:buChar char="v"/>
            </a:pPr>
            <a:r>
              <a:rPr lang="en-US" sz="3600" dirty="0" smtClean="0"/>
              <a:t>Font Color – change the color of the font by clicking the down arrow</a:t>
            </a:r>
          </a:p>
          <a:p>
            <a:pPr marL="285750" indent="-285750">
              <a:buFont typeface="Wingdings" pitchFamily="2" charset="2"/>
              <a:buChar char="v"/>
            </a:pPr>
            <a:endParaRPr lang="en-US" sz="3600" dirty="0"/>
          </a:p>
        </p:txBody>
      </p:sp>
      <p:sp>
        <p:nvSpPr>
          <p:cNvPr id="8" name="Oval 7"/>
          <p:cNvSpPr/>
          <p:nvPr/>
        </p:nvSpPr>
        <p:spPr>
          <a:xfrm>
            <a:off x="4808218" y="2552223"/>
            <a:ext cx="525781" cy="63293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6239957-1D5D-4E19-9CD0-36666FFD0FDD}" type="slidenum">
              <a:rPr lang="en-US" smtClean="0"/>
              <a:t>7</a:t>
            </a:fld>
            <a:endParaRPr lang="en-US"/>
          </a:p>
        </p:txBody>
      </p:sp>
      <p:sp>
        <p:nvSpPr>
          <p:cNvPr id="10" name="Right Arrow 9">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3538257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1" presetClass="exit"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4000"/>
                            </p:stCondLst>
                            <p:childTnLst>
                              <p:par>
                                <p:cTn id="18" presetID="2" presetClass="exit" presetSubtype="4" fill="hold" nodeType="afterEffect">
                                  <p:stCondLst>
                                    <p:cond delay="0"/>
                                  </p:stCondLst>
                                  <p:childTnLst>
                                    <p:anim calcmode="lin" valueType="num">
                                      <p:cBhvr additive="base">
                                        <p:cTn id="19" dur="375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3750"/>
                                        <p:tgtEl>
                                          <p:spTgt spid="7">
                                            <p:txEl>
                                              <p:pRg st="0" end="0"/>
                                            </p:txEl>
                                          </p:spTgt>
                                        </p:tgtEl>
                                        <p:attrNameLst>
                                          <p:attrName>ppt_y</p:attrName>
                                        </p:attrNameLst>
                                      </p:cBhvr>
                                      <p:tavLst>
                                        <p:tav tm="0">
                                          <p:val>
                                            <p:strVal val="ppt_y"/>
                                          </p:val>
                                        </p:tav>
                                        <p:tav tm="100000">
                                          <p:val>
                                            <p:strVal val="1+ppt_h/2"/>
                                          </p:val>
                                        </p:tav>
                                      </p:tavLst>
                                    </p:anim>
                                    <p:set>
                                      <p:cBhvr>
                                        <p:cTn id="21" dur="1" fill="hold">
                                          <p:stCondLst>
                                            <p:cond delay="3749"/>
                                          </p:stCondLst>
                                        </p:cTn>
                                        <p:tgtEl>
                                          <p:spTgt spid="7">
                                            <p:txEl>
                                              <p:pRg st="0" end="0"/>
                                            </p:txEl>
                                          </p:spTgt>
                                        </p:tgtEl>
                                        <p:attrNameLst>
                                          <p:attrName>style.visibility</p:attrName>
                                        </p:attrNameLst>
                                      </p:cBhvr>
                                      <p:to>
                                        <p:strVal val="hidden"/>
                                      </p:to>
                                    </p:set>
                                  </p:childTnLst>
                                </p:cTn>
                              </p:par>
                            </p:childTnLst>
                          </p:cTn>
                        </p:par>
                        <p:par>
                          <p:cTn id="22" fill="hold">
                            <p:stCondLst>
                              <p:cond delay="775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0" fill="hold"/>
                                        <p:tgtEl>
                                          <p:spTgt spid="8"/>
                                        </p:tgtEl>
                                        <p:attrNameLst>
                                          <p:attrName>ppt_x</p:attrName>
                                        </p:attrNameLst>
                                      </p:cBhvr>
                                      <p:tavLst>
                                        <p:tav tm="0">
                                          <p:val>
                                            <p:strVal val="#ppt_x"/>
                                          </p:val>
                                        </p:tav>
                                        <p:tav tm="100000">
                                          <p:val>
                                            <p:strVal val="#ppt_x"/>
                                          </p:val>
                                        </p:tav>
                                      </p:tavLst>
                                    </p:anim>
                                    <p:anim calcmode="lin" valueType="num">
                                      <p:cBhvr additive="base">
                                        <p:cTn id="26" dur="2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0250"/>
                            </p:stCondLst>
                            <p:childTnLst>
                              <p:par>
                                <p:cTn id="28" presetID="2" presetClass="entr" presetSubtype="4"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27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27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3000"/>
                            </p:stCondLst>
                            <p:childTnLst>
                              <p:par>
                                <p:cTn id="33" presetID="1" presetClass="exit" presetSubtype="0" fill="hold" nodeType="afterEffect">
                                  <p:stCondLst>
                                    <p:cond delay="0"/>
                                  </p:stCondLst>
                                  <p:childTnLst>
                                    <p:set>
                                      <p:cBhvr>
                                        <p:cTn id="34" dur="1" fill="hold">
                                          <p:stCondLst>
                                            <p:cond delay="3499"/>
                                          </p:stCondLst>
                                        </p:cTn>
                                        <p:tgtEl>
                                          <p:spTgt spid="7">
                                            <p:txEl>
                                              <p:pRg st="2" end="2"/>
                                            </p:txEl>
                                          </p:spTgt>
                                        </p:tgtEl>
                                        <p:attrNameLst>
                                          <p:attrName>style.visibility</p:attrName>
                                        </p:attrNameLst>
                                      </p:cBhvr>
                                      <p:to>
                                        <p:strVal val="hidden"/>
                                      </p:to>
                                    </p:set>
                                  </p:childTnLst>
                                </p:cTn>
                              </p:par>
                            </p:childTnLst>
                          </p:cTn>
                        </p:par>
                        <p:par>
                          <p:cTn id="35" fill="hold">
                            <p:stCondLst>
                              <p:cond delay="16500"/>
                            </p:stCondLst>
                            <p:childTnLst>
                              <p:par>
                                <p:cTn id="36" presetID="1" presetClass="exit" presetSubtype="0" fill="hold" grpId="1" nodeType="afterEffect">
                                  <p:stCondLst>
                                    <p:cond delay="0"/>
                                  </p:stCondLst>
                                  <p:childTnLst>
                                    <p:set>
                                      <p:cBhvr>
                                        <p:cTn id="37" dur="1" fill="hold">
                                          <p:stCondLst>
                                            <p:cond delay="2749"/>
                                          </p:stCondLst>
                                        </p:cTn>
                                        <p:tgtEl>
                                          <p:spTgt spid="8"/>
                                        </p:tgtEl>
                                        <p:attrNameLst>
                                          <p:attrName>style.visibility</p:attrName>
                                        </p:attrNameLst>
                                      </p:cBhvr>
                                      <p:to>
                                        <p:strVal val="hidden"/>
                                      </p:to>
                                    </p:set>
                                  </p:childTnLst>
                                </p:cTn>
                              </p:par>
                            </p:childTnLst>
                          </p:cTn>
                        </p:par>
                        <p:par>
                          <p:cTn id="38" fill="hold">
                            <p:stCondLst>
                              <p:cond delay="19250"/>
                            </p:stCondLst>
                            <p:childTnLst>
                              <p:par>
                                <p:cTn id="39" presetID="1" presetClass="entr" presetSubtype="0" fill="hold" grpId="0" nodeType="afterEffect">
                                  <p:stCondLst>
                                    <p:cond delay="0"/>
                                  </p:stCondLst>
                                  <p:childTnLst>
                                    <p:set>
                                      <p:cBhvr>
                                        <p:cTn id="4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Home Ribbon – Paragraph Section</a:t>
            </a:r>
            <a:endParaRPr lang="en-US" b="1" dirty="0">
              <a:solidFill>
                <a:srgbClr val="C0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 y="1676400"/>
            <a:ext cx="8453435" cy="1690687"/>
          </a:xfrm>
          <a:prstGeom prst="rect">
            <a:avLst/>
          </a:prstGeom>
          <a:ln>
            <a:solidFill>
              <a:schemeClr val="tx1"/>
            </a:solidFill>
          </a:ln>
        </p:spPr>
      </p:pic>
      <p:sp>
        <p:nvSpPr>
          <p:cNvPr id="6" name="Oval 5"/>
          <p:cNvSpPr/>
          <p:nvPr/>
        </p:nvSpPr>
        <p:spPr>
          <a:xfrm>
            <a:off x="5410200" y="2071686"/>
            <a:ext cx="609600" cy="59531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838200" y="3561500"/>
            <a:ext cx="3474721" cy="3170099"/>
          </a:xfrm>
          <a:prstGeom prst="rect">
            <a:avLst/>
          </a:prstGeom>
          <a:noFill/>
        </p:spPr>
        <p:txBody>
          <a:bodyPr wrap="square" rtlCol="0">
            <a:spAutoFit/>
          </a:bodyPr>
          <a:lstStyle/>
          <a:p>
            <a:pPr marL="285750" indent="-285750">
              <a:buFont typeface="Wingdings" pitchFamily="2" charset="2"/>
              <a:buChar char="v"/>
            </a:pPr>
            <a:r>
              <a:rPr lang="en-US" sz="2800" b="1" dirty="0" smtClean="0"/>
              <a:t>Bullet Points - </a:t>
            </a:r>
            <a:r>
              <a:rPr lang="en-US" sz="2800" dirty="0" smtClean="0"/>
              <a:t>organize info with bullet points.</a:t>
            </a:r>
            <a:endParaRPr lang="en-US" sz="2800" b="1" dirty="0" smtClean="0"/>
          </a:p>
          <a:p>
            <a:endParaRPr lang="en-US" sz="2800" b="1" dirty="0" smtClean="0"/>
          </a:p>
          <a:p>
            <a:pPr marL="457200" indent="-457200">
              <a:buFont typeface="Arial" panose="020B0604020202020204" pitchFamily="34" charset="0"/>
              <a:buChar char="•"/>
            </a:pPr>
            <a:r>
              <a:rPr lang="en-US" b="1" dirty="0"/>
              <a:t> </a:t>
            </a:r>
            <a:r>
              <a:rPr lang="en-US" b="1" dirty="0" smtClean="0"/>
              <a:t>Carrots</a:t>
            </a:r>
          </a:p>
          <a:p>
            <a:pPr marL="457200" indent="-457200">
              <a:buFont typeface="Arial" panose="020B0604020202020204" pitchFamily="34" charset="0"/>
              <a:buChar char="•"/>
            </a:pPr>
            <a:r>
              <a:rPr lang="en-US" b="1" dirty="0"/>
              <a:t> </a:t>
            </a:r>
            <a:r>
              <a:rPr lang="en-US" b="1" dirty="0" smtClean="0"/>
              <a:t>Oranges</a:t>
            </a:r>
          </a:p>
          <a:p>
            <a:pPr marL="457200" indent="-457200">
              <a:buFont typeface="Arial" panose="020B0604020202020204" pitchFamily="34" charset="0"/>
              <a:buChar char="•"/>
            </a:pPr>
            <a:r>
              <a:rPr lang="en-US" b="1" dirty="0"/>
              <a:t> </a:t>
            </a:r>
            <a:r>
              <a:rPr lang="en-US" b="1" dirty="0" smtClean="0"/>
              <a:t>Apples</a:t>
            </a:r>
          </a:p>
          <a:p>
            <a:pPr marL="457200" indent="-457200">
              <a:buFont typeface="Arial" panose="020B0604020202020204" pitchFamily="34" charset="0"/>
              <a:buChar char="•"/>
            </a:pPr>
            <a:r>
              <a:rPr lang="en-US" b="1" dirty="0"/>
              <a:t> </a:t>
            </a:r>
            <a:r>
              <a:rPr lang="en-US" b="1" dirty="0" smtClean="0"/>
              <a:t>Bananas</a:t>
            </a:r>
            <a:endParaRPr lang="en-US" sz="1600" b="1" dirty="0"/>
          </a:p>
          <a:p>
            <a:endParaRPr lang="en-US" sz="1600" b="1" dirty="0" smtClean="0"/>
          </a:p>
        </p:txBody>
      </p:sp>
      <p:sp>
        <p:nvSpPr>
          <p:cNvPr id="8" name="TextBox 7"/>
          <p:cNvSpPr txBox="1"/>
          <p:nvPr/>
        </p:nvSpPr>
        <p:spPr>
          <a:xfrm>
            <a:off x="5017770" y="3561500"/>
            <a:ext cx="4126230" cy="2769989"/>
          </a:xfrm>
          <a:prstGeom prst="rect">
            <a:avLst/>
          </a:prstGeom>
          <a:noFill/>
        </p:spPr>
        <p:txBody>
          <a:bodyPr wrap="square" rtlCol="0">
            <a:spAutoFit/>
          </a:bodyPr>
          <a:lstStyle/>
          <a:p>
            <a:pPr marL="285750" indent="-285750">
              <a:buFont typeface="Wingdings" pitchFamily="2" charset="2"/>
              <a:buChar char="v"/>
            </a:pPr>
            <a:r>
              <a:rPr lang="en-US" sz="2800" b="1" dirty="0" smtClean="0"/>
              <a:t>Numbering - </a:t>
            </a:r>
            <a:r>
              <a:rPr lang="en-US" sz="2800" dirty="0" smtClean="0"/>
              <a:t>organize info with numbers. </a:t>
            </a:r>
            <a:r>
              <a:rPr lang="en-US" sz="2800" b="1" dirty="0" smtClean="0"/>
              <a:t> </a:t>
            </a:r>
          </a:p>
          <a:p>
            <a:endParaRPr lang="en-US" sz="2800" b="1" dirty="0" smtClean="0"/>
          </a:p>
          <a:p>
            <a:pPr marL="514350" indent="-514350">
              <a:buFont typeface="+mj-lt"/>
              <a:buAutoNum type="arabicPeriod"/>
            </a:pPr>
            <a:r>
              <a:rPr lang="en-US" b="1" dirty="0" smtClean="0"/>
              <a:t>Michael Jordan</a:t>
            </a:r>
          </a:p>
          <a:p>
            <a:pPr marL="514350" indent="-514350">
              <a:buFont typeface="+mj-lt"/>
              <a:buAutoNum type="arabicPeriod"/>
            </a:pPr>
            <a:r>
              <a:rPr lang="en-US" b="1" dirty="0" smtClean="0"/>
              <a:t>Kobe Bryant</a:t>
            </a:r>
          </a:p>
          <a:p>
            <a:pPr marL="514350" indent="-514350">
              <a:buFont typeface="+mj-lt"/>
              <a:buAutoNum type="arabicPeriod"/>
            </a:pPr>
            <a:r>
              <a:rPr lang="en-US" b="1" dirty="0" err="1" smtClean="0"/>
              <a:t>Lebron</a:t>
            </a:r>
            <a:r>
              <a:rPr lang="en-US" b="1" dirty="0" smtClean="0"/>
              <a:t> James</a:t>
            </a:r>
          </a:p>
          <a:p>
            <a:pPr marL="514350" indent="-514350">
              <a:buFont typeface="+mj-lt"/>
              <a:buAutoNum type="arabicPeriod"/>
            </a:pPr>
            <a:r>
              <a:rPr lang="en-US" b="1" dirty="0" smtClean="0"/>
              <a:t>Steph Curry</a:t>
            </a:r>
          </a:p>
          <a:p>
            <a:pPr marL="514350" indent="-514350">
              <a:buFont typeface="+mj-lt"/>
              <a:buAutoNum type="arabicPeriod"/>
            </a:pPr>
            <a:r>
              <a:rPr lang="en-US" b="1" dirty="0" smtClean="0"/>
              <a:t>Karl Malone</a:t>
            </a:r>
            <a:endParaRPr lang="en-US" b="1" dirty="0"/>
          </a:p>
        </p:txBody>
      </p:sp>
      <p:sp>
        <p:nvSpPr>
          <p:cNvPr id="10" name="Oval 9"/>
          <p:cNvSpPr/>
          <p:nvPr/>
        </p:nvSpPr>
        <p:spPr>
          <a:xfrm>
            <a:off x="5867400" y="2057400"/>
            <a:ext cx="609600" cy="6176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36239957-1D5D-4E19-9CD0-36666FFD0FDD}" type="slidenum">
              <a:rPr lang="en-US" smtClean="0"/>
              <a:t>8</a:t>
            </a:fld>
            <a:endParaRPr lang="en-US"/>
          </a:p>
        </p:txBody>
      </p:sp>
      <p:sp>
        <p:nvSpPr>
          <p:cNvPr id="9" name="Right Arrow 8">
            <a:hlinkClick r:id="rId3" action="ppaction://hlinksldjump"/>
          </p:cNvPr>
          <p:cNvSpPr/>
          <p:nvPr/>
        </p:nvSpPr>
        <p:spPr>
          <a:xfrm>
            <a:off x="7620000" y="6121999"/>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2862072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ppt_x"/>
                                          </p:val>
                                        </p:tav>
                                        <p:tav tm="100000">
                                          <p:val>
                                            <p:strVal val="#ppt_x"/>
                                          </p:val>
                                        </p:tav>
                                      </p:tavLst>
                                    </p:anim>
                                    <p:anim calcmode="lin" valueType="num">
                                      <p:cBhvr additive="base">
                                        <p:cTn id="8" dur="1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3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3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25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3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3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875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3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3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25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3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3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750"/>
                            </p:stCondLst>
                            <p:childTnLst>
                              <p:par>
                                <p:cTn id="30" presetID="2" presetClass="entr" presetSubtype="4"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3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3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9250"/>
                            </p:stCondLst>
                            <p:childTnLst>
                              <p:par>
                                <p:cTn id="35" presetID="2" presetClass="exit" presetSubtype="4" fill="hold" grpId="0" nodeType="afterEffect">
                                  <p:stCondLst>
                                    <p:cond delay="0"/>
                                  </p:stCondLst>
                                  <p:childTnLst>
                                    <p:anim calcmode="lin" valueType="num">
                                      <p:cBhvr additive="base">
                                        <p:cTn id="36" dur="30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7" dur="3000"/>
                                        <p:tgtEl>
                                          <p:spTgt spid="7">
                                            <p:txEl>
                                              <p:pRg st="0" end="0"/>
                                            </p:txEl>
                                          </p:spTgt>
                                        </p:tgtEl>
                                        <p:attrNameLst>
                                          <p:attrName>ppt_y</p:attrName>
                                        </p:attrNameLst>
                                      </p:cBhvr>
                                      <p:tavLst>
                                        <p:tav tm="0">
                                          <p:val>
                                            <p:strVal val="ppt_y"/>
                                          </p:val>
                                        </p:tav>
                                        <p:tav tm="100000">
                                          <p:val>
                                            <p:strVal val="1+ppt_h/2"/>
                                          </p:val>
                                        </p:tav>
                                      </p:tavLst>
                                    </p:anim>
                                    <p:set>
                                      <p:cBhvr>
                                        <p:cTn id="38" dur="1" fill="hold">
                                          <p:stCondLst>
                                            <p:cond delay="2999"/>
                                          </p:stCondLst>
                                        </p:cTn>
                                        <p:tgtEl>
                                          <p:spTgt spid="7">
                                            <p:txEl>
                                              <p:pRg st="0" end="0"/>
                                            </p:txEl>
                                          </p:spTgt>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30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1" dur="3000"/>
                                        <p:tgtEl>
                                          <p:spTgt spid="7">
                                            <p:txEl>
                                              <p:pRg st="2" end="2"/>
                                            </p:txEl>
                                          </p:spTgt>
                                        </p:tgtEl>
                                        <p:attrNameLst>
                                          <p:attrName>ppt_y</p:attrName>
                                        </p:attrNameLst>
                                      </p:cBhvr>
                                      <p:tavLst>
                                        <p:tav tm="0">
                                          <p:val>
                                            <p:strVal val="ppt_y"/>
                                          </p:val>
                                        </p:tav>
                                        <p:tav tm="100000">
                                          <p:val>
                                            <p:strVal val="1+ppt_h/2"/>
                                          </p:val>
                                        </p:tav>
                                      </p:tavLst>
                                    </p:anim>
                                    <p:set>
                                      <p:cBhvr>
                                        <p:cTn id="42" dur="1" fill="hold">
                                          <p:stCondLst>
                                            <p:cond delay="2999"/>
                                          </p:stCondLst>
                                        </p:cTn>
                                        <p:tgtEl>
                                          <p:spTgt spid="7">
                                            <p:txEl>
                                              <p:pRg st="2" end="2"/>
                                            </p:txEl>
                                          </p:spTgt>
                                        </p:tgtEl>
                                        <p:attrNameLst>
                                          <p:attrName>style.visibility</p:attrName>
                                        </p:attrNameLst>
                                      </p:cBhvr>
                                      <p:to>
                                        <p:strVal val="hidden"/>
                                      </p:to>
                                    </p:set>
                                  </p:childTnLst>
                                </p:cTn>
                              </p:par>
                              <p:par>
                                <p:cTn id="43" presetID="2" presetClass="exit" presetSubtype="4" fill="hold" grpId="0" nodeType="withEffect">
                                  <p:stCondLst>
                                    <p:cond delay="0"/>
                                  </p:stCondLst>
                                  <p:childTnLst>
                                    <p:anim calcmode="lin" valueType="num">
                                      <p:cBhvr additive="base">
                                        <p:cTn id="44" dur="3000"/>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5" dur="3000"/>
                                        <p:tgtEl>
                                          <p:spTgt spid="7">
                                            <p:txEl>
                                              <p:pRg st="3" end="3"/>
                                            </p:txEl>
                                          </p:spTgt>
                                        </p:tgtEl>
                                        <p:attrNameLst>
                                          <p:attrName>ppt_y</p:attrName>
                                        </p:attrNameLst>
                                      </p:cBhvr>
                                      <p:tavLst>
                                        <p:tav tm="0">
                                          <p:val>
                                            <p:strVal val="ppt_y"/>
                                          </p:val>
                                        </p:tav>
                                        <p:tav tm="100000">
                                          <p:val>
                                            <p:strVal val="1+ppt_h/2"/>
                                          </p:val>
                                        </p:tav>
                                      </p:tavLst>
                                    </p:anim>
                                    <p:set>
                                      <p:cBhvr>
                                        <p:cTn id="46" dur="1" fill="hold">
                                          <p:stCondLst>
                                            <p:cond delay="2999"/>
                                          </p:stCondLst>
                                        </p:cTn>
                                        <p:tgtEl>
                                          <p:spTgt spid="7">
                                            <p:txEl>
                                              <p:pRg st="3" end="3"/>
                                            </p:txEl>
                                          </p:spTgt>
                                        </p:tgtEl>
                                        <p:attrNameLst>
                                          <p:attrName>style.visibility</p:attrName>
                                        </p:attrNameLst>
                                      </p:cBhvr>
                                      <p:to>
                                        <p:strVal val="hidden"/>
                                      </p:to>
                                    </p:set>
                                  </p:childTnLst>
                                </p:cTn>
                              </p:par>
                              <p:par>
                                <p:cTn id="47" presetID="2" presetClass="exit" presetSubtype="4" fill="hold" grpId="0" nodeType="withEffect">
                                  <p:stCondLst>
                                    <p:cond delay="0"/>
                                  </p:stCondLst>
                                  <p:childTnLst>
                                    <p:anim calcmode="lin" valueType="num">
                                      <p:cBhvr additive="base">
                                        <p:cTn id="48" dur="3000"/>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9" dur="3000"/>
                                        <p:tgtEl>
                                          <p:spTgt spid="7">
                                            <p:txEl>
                                              <p:pRg st="4" end="4"/>
                                            </p:txEl>
                                          </p:spTgt>
                                        </p:tgtEl>
                                        <p:attrNameLst>
                                          <p:attrName>ppt_y</p:attrName>
                                        </p:attrNameLst>
                                      </p:cBhvr>
                                      <p:tavLst>
                                        <p:tav tm="0">
                                          <p:val>
                                            <p:strVal val="ppt_y"/>
                                          </p:val>
                                        </p:tav>
                                        <p:tav tm="100000">
                                          <p:val>
                                            <p:strVal val="1+ppt_h/2"/>
                                          </p:val>
                                        </p:tav>
                                      </p:tavLst>
                                    </p:anim>
                                    <p:set>
                                      <p:cBhvr>
                                        <p:cTn id="50" dur="1" fill="hold">
                                          <p:stCondLst>
                                            <p:cond delay="2999"/>
                                          </p:stCondLst>
                                        </p:cTn>
                                        <p:tgtEl>
                                          <p:spTgt spid="7">
                                            <p:txEl>
                                              <p:pRg st="4" end="4"/>
                                            </p:txEl>
                                          </p:spTgt>
                                        </p:tgtEl>
                                        <p:attrNameLst>
                                          <p:attrName>style.visibility</p:attrName>
                                        </p:attrNameLst>
                                      </p:cBhvr>
                                      <p:to>
                                        <p:strVal val="hidden"/>
                                      </p:to>
                                    </p:set>
                                  </p:childTnLst>
                                </p:cTn>
                              </p:par>
                              <p:par>
                                <p:cTn id="51" presetID="2" presetClass="exit" presetSubtype="4" fill="hold" grpId="0" nodeType="withEffect">
                                  <p:stCondLst>
                                    <p:cond delay="0"/>
                                  </p:stCondLst>
                                  <p:childTnLst>
                                    <p:anim calcmode="lin" valueType="num">
                                      <p:cBhvr additive="base">
                                        <p:cTn id="52" dur="3000"/>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3" dur="3000"/>
                                        <p:tgtEl>
                                          <p:spTgt spid="7">
                                            <p:txEl>
                                              <p:pRg st="5" end="5"/>
                                            </p:txEl>
                                          </p:spTgt>
                                        </p:tgtEl>
                                        <p:attrNameLst>
                                          <p:attrName>ppt_y</p:attrName>
                                        </p:attrNameLst>
                                      </p:cBhvr>
                                      <p:tavLst>
                                        <p:tav tm="0">
                                          <p:val>
                                            <p:strVal val="ppt_y"/>
                                          </p:val>
                                        </p:tav>
                                        <p:tav tm="100000">
                                          <p:val>
                                            <p:strVal val="1+ppt_h/2"/>
                                          </p:val>
                                        </p:tav>
                                      </p:tavLst>
                                    </p:anim>
                                    <p:set>
                                      <p:cBhvr>
                                        <p:cTn id="54" dur="1" fill="hold">
                                          <p:stCondLst>
                                            <p:cond delay="2999"/>
                                          </p:stCondLst>
                                        </p:cTn>
                                        <p:tgtEl>
                                          <p:spTgt spid="7">
                                            <p:txEl>
                                              <p:pRg st="5" end="5"/>
                                            </p:txEl>
                                          </p:spTgt>
                                        </p:tgtEl>
                                        <p:attrNameLst>
                                          <p:attrName>style.visibility</p:attrName>
                                        </p:attrNameLst>
                                      </p:cBhvr>
                                      <p:to>
                                        <p:strVal val="hidden"/>
                                      </p:to>
                                    </p:set>
                                  </p:childTnLst>
                                </p:cTn>
                              </p:par>
                            </p:childTnLst>
                          </p:cTn>
                        </p:par>
                        <p:par>
                          <p:cTn id="55" fill="hold">
                            <p:stCondLst>
                              <p:cond delay="22250"/>
                            </p:stCondLst>
                            <p:childTnLst>
                              <p:par>
                                <p:cTn id="56" presetID="1" presetClass="exit" presetSubtype="0" fill="hold" grpId="1" nodeType="afterEffect">
                                  <p:stCondLst>
                                    <p:cond delay="0"/>
                                  </p:stCondLst>
                                  <p:childTnLst>
                                    <p:set>
                                      <p:cBhvr>
                                        <p:cTn id="57" dur="1" fill="hold">
                                          <p:stCondLst>
                                            <p:cond delay="0"/>
                                          </p:stCondLst>
                                        </p:cTn>
                                        <p:tgtEl>
                                          <p:spTgt spid="6"/>
                                        </p:tgtEl>
                                        <p:attrNameLst>
                                          <p:attrName>style.visibility</p:attrName>
                                        </p:attrNameLst>
                                      </p:cBhvr>
                                      <p:to>
                                        <p:strVal val="hidden"/>
                                      </p:to>
                                    </p:set>
                                  </p:childTnLst>
                                </p:cTn>
                              </p:par>
                            </p:childTnLst>
                          </p:cTn>
                        </p:par>
                        <p:par>
                          <p:cTn id="58" fill="hold">
                            <p:stCondLst>
                              <p:cond delay="22250"/>
                            </p:stCondLst>
                            <p:childTnLst>
                              <p:par>
                                <p:cTn id="59" presetID="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3250" fill="hold"/>
                                        <p:tgtEl>
                                          <p:spTgt spid="10"/>
                                        </p:tgtEl>
                                        <p:attrNameLst>
                                          <p:attrName>ppt_x</p:attrName>
                                        </p:attrNameLst>
                                      </p:cBhvr>
                                      <p:tavLst>
                                        <p:tav tm="0">
                                          <p:val>
                                            <p:strVal val="#ppt_x"/>
                                          </p:val>
                                        </p:tav>
                                        <p:tav tm="100000">
                                          <p:val>
                                            <p:strVal val="#ppt_x"/>
                                          </p:val>
                                        </p:tav>
                                      </p:tavLst>
                                    </p:anim>
                                    <p:anim calcmode="lin" valueType="num">
                                      <p:cBhvr additive="base">
                                        <p:cTn id="62" dur="325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25500"/>
                            </p:stCondLst>
                            <p:childTnLst>
                              <p:par>
                                <p:cTn id="64" presetID="2" presetClass="entr" presetSubtype="4" fill="hold" nodeType="after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 calcmode="lin" valueType="num">
                                      <p:cBhvr additive="base">
                                        <p:cTn id="66" dur="4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7" dur="4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30000"/>
                            </p:stCondLst>
                            <p:childTnLst>
                              <p:par>
                                <p:cTn id="69" presetID="2" presetClass="entr" presetSubtype="4" fill="hold" nodeType="afterEffect">
                                  <p:stCondLst>
                                    <p:cond delay="0"/>
                                  </p:stCondLst>
                                  <p:childTnLst>
                                    <p:set>
                                      <p:cBhvr>
                                        <p:cTn id="70" dur="1" fill="hold">
                                          <p:stCondLst>
                                            <p:cond delay="0"/>
                                          </p:stCondLst>
                                        </p:cTn>
                                        <p:tgtEl>
                                          <p:spTgt spid="8">
                                            <p:txEl>
                                              <p:pRg st="2" end="2"/>
                                            </p:txEl>
                                          </p:spTgt>
                                        </p:tgtEl>
                                        <p:attrNameLst>
                                          <p:attrName>style.visibility</p:attrName>
                                        </p:attrNameLst>
                                      </p:cBhvr>
                                      <p:to>
                                        <p:strVal val="visible"/>
                                      </p:to>
                                    </p:set>
                                    <p:anim calcmode="lin" valueType="num">
                                      <p:cBhvr additive="base">
                                        <p:cTn id="71" dur="4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72" dur="4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73" fill="hold">
                            <p:stCondLst>
                              <p:cond delay="34500"/>
                            </p:stCondLst>
                            <p:childTnLst>
                              <p:par>
                                <p:cTn id="74" presetID="2" presetClass="entr" presetSubtype="4" fill="hold" nodeType="after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 calcmode="lin" valueType="num">
                                      <p:cBhvr additive="base">
                                        <p:cTn id="76" dur="4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7" dur="4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78" fill="hold">
                            <p:stCondLst>
                              <p:cond delay="39000"/>
                            </p:stCondLst>
                            <p:childTnLst>
                              <p:par>
                                <p:cTn id="79" presetID="2" presetClass="entr" presetSubtype="4" fill="hold" nodeType="after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anim calcmode="lin" valueType="num">
                                      <p:cBhvr additive="base">
                                        <p:cTn id="81" dur="4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2" dur="4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83" fill="hold">
                            <p:stCondLst>
                              <p:cond delay="43500"/>
                            </p:stCondLst>
                            <p:childTnLst>
                              <p:par>
                                <p:cTn id="84" presetID="2" presetClass="entr" presetSubtype="4" fill="hold" nodeType="afterEffect">
                                  <p:stCondLst>
                                    <p:cond delay="0"/>
                                  </p:stCondLst>
                                  <p:childTnLst>
                                    <p:set>
                                      <p:cBhvr>
                                        <p:cTn id="85" dur="1" fill="hold">
                                          <p:stCondLst>
                                            <p:cond delay="0"/>
                                          </p:stCondLst>
                                        </p:cTn>
                                        <p:tgtEl>
                                          <p:spTgt spid="8">
                                            <p:txEl>
                                              <p:pRg st="5" end="5"/>
                                            </p:txEl>
                                          </p:spTgt>
                                        </p:tgtEl>
                                        <p:attrNameLst>
                                          <p:attrName>style.visibility</p:attrName>
                                        </p:attrNameLst>
                                      </p:cBhvr>
                                      <p:to>
                                        <p:strVal val="visible"/>
                                      </p:to>
                                    </p:set>
                                    <p:anim calcmode="lin" valueType="num">
                                      <p:cBhvr additive="base">
                                        <p:cTn id="86" dur="4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7" dur="4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88" fill="hold">
                            <p:stCondLst>
                              <p:cond delay="48000"/>
                            </p:stCondLst>
                            <p:childTnLst>
                              <p:par>
                                <p:cTn id="89" presetID="2" presetClass="entr" presetSubtype="4" fill="hold" nodeType="afterEffect">
                                  <p:stCondLst>
                                    <p:cond delay="0"/>
                                  </p:stCondLst>
                                  <p:childTnLst>
                                    <p:set>
                                      <p:cBhvr>
                                        <p:cTn id="90" dur="1" fill="hold">
                                          <p:stCondLst>
                                            <p:cond delay="0"/>
                                          </p:stCondLst>
                                        </p:cTn>
                                        <p:tgtEl>
                                          <p:spTgt spid="8">
                                            <p:txEl>
                                              <p:pRg st="6" end="6"/>
                                            </p:txEl>
                                          </p:spTgt>
                                        </p:tgtEl>
                                        <p:attrNameLst>
                                          <p:attrName>style.visibility</p:attrName>
                                        </p:attrNameLst>
                                      </p:cBhvr>
                                      <p:to>
                                        <p:strVal val="visible"/>
                                      </p:to>
                                    </p:set>
                                    <p:anim calcmode="lin" valueType="num">
                                      <p:cBhvr additive="base">
                                        <p:cTn id="91" dur="4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92" dur="4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93" fill="hold">
                            <p:stCondLst>
                              <p:cond delay="52500"/>
                            </p:stCondLst>
                            <p:childTnLst>
                              <p:par>
                                <p:cTn id="94" presetID="16" presetClass="exit" presetSubtype="21" fill="hold" grpId="1" nodeType="afterEffect">
                                  <p:stCondLst>
                                    <p:cond delay="0"/>
                                  </p:stCondLst>
                                  <p:childTnLst>
                                    <p:animEffect transition="out" filter="barn(inVertical)">
                                      <p:cBhvr>
                                        <p:cTn id="95" dur="3500"/>
                                        <p:tgtEl>
                                          <p:spTgt spid="10"/>
                                        </p:tgtEl>
                                      </p:cBhvr>
                                    </p:animEffect>
                                    <p:set>
                                      <p:cBhvr>
                                        <p:cTn id="96" dur="1" fill="hold">
                                          <p:stCondLst>
                                            <p:cond delay="3499"/>
                                          </p:stCondLst>
                                        </p:cTn>
                                        <p:tgtEl>
                                          <p:spTgt spid="10"/>
                                        </p:tgtEl>
                                        <p:attrNameLst>
                                          <p:attrName>style.visibility</p:attrName>
                                        </p:attrNameLst>
                                      </p:cBhvr>
                                      <p:to>
                                        <p:strVal val="hidden"/>
                                      </p:to>
                                    </p:set>
                                  </p:childTnLst>
                                </p:cTn>
                              </p:par>
                            </p:childTnLst>
                          </p:cTn>
                        </p:par>
                        <p:par>
                          <p:cTn id="97" fill="hold">
                            <p:stCondLst>
                              <p:cond delay="56000"/>
                            </p:stCondLst>
                            <p:childTnLst>
                              <p:par>
                                <p:cTn id="98" presetID="16" presetClass="exit" presetSubtype="21" fill="hold" nodeType="afterEffect">
                                  <p:stCondLst>
                                    <p:cond delay="0"/>
                                  </p:stCondLst>
                                  <p:childTnLst>
                                    <p:animEffect transition="out" filter="barn(inVertical)">
                                      <p:cBhvr>
                                        <p:cTn id="99" dur="3250"/>
                                        <p:tgtEl>
                                          <p:spTgt spid="8">
                                            <p:txEl>
                                              <p:pRg st="0" end="0"/>
                                            </p:txEl>
                                          </p:spTgt>
                                        </p:tgtEl>
                                      </p:cBhvr>
                                    </p:animEffect>
                                    <p:set>
                                      <p:cBhvr>
                                        <p:cTn id="100" dur="1" fill="hold">
                                          <p:stCondLst>
                                            <p:cond delay="3249"/>
                                          </p:stCondLst>
                                        </p:cTn>
                                        <p:tgtEl>
                                          <p:spTgt spid="8">
                                            <p:txEl>
                                              <p:pRg st="0" end="0"/>
                                            </p:txEl>
                                          </p:spTgt>
                                        </p:tgtEl>
                                        <p:attrNameLst>
                                          <p:attrName>style.visibility</p:attrName>
                                        </p:attrNameLst>
                                      </p:cBhvr>
                                      <p:to>
                                        <p:strVal val="hidden"/>
                                      </p:to>
                                    </p:set>
                                  </p:childTnLst>
                                </p:cTn>
                              </p:par>
                            </p:childTnLst>
                          </p:cTn>
                        </p:par>
                        <p:par>
                          <p:cTn id="101" fill="hold">
                            <p:stCondLst>
                              <p:cond delay="59250"/>
                            </p:stCondLst>
                            <p:childTnLst>
                              <p:par>
                                <p:cTn id="102" presetID="16" presetClass="exit" presetSubtype="21" fill="hold" nodeType="afterEffect">
                                  <p:stCondLst>
                                    <p:cond delay="0"/>
                                  </p:stCondLst>
                                  <p:childTnLst>
                                    <p:animEffect transition="out" filter="barn(inVertical)">
                                      <p:cBhvr>
                                        <p:cTn id="103" dur="3250"/>
                                        <p:tgtEl>
                                          <p:spTgt spid="8">
                                            <p:txEl>
                                              <p:pRg st="2" end="2"/>
                                            </p:txEl>
                                          </p:spTgt>
                                        </p:tgtEl>
                                      </p:cBhvr>
                                    </p:animEffect>
                                    <p:set>
                                      <p:cBhvr>
                                        <p:cTn id="104" dur="1" fill="hold">
                                          <p:stCondLst>
                                            <p:cond delay="3249"/>
                                          </p:stCondLst>
                                        </p:cTn>
                                        <p:tgtEl>
                                          <p:spTgt spid="8">
                                            <p:txEl>
                                              <p:pRg st="2" end="2"/>
                                            </p:txEl>
                                          </p:spTgt>
                                        </p:tgtEl>
                                        <p:attrNameLst>
                                          <p:attrName>style.visibility</p:attrName>
                                        </p:attrNameLst>
                                      </p:cBhvr>
                                      <p:to>
                                        <p:strVal val="hidden"/>
                                      </p:to>
                                    </p:set>
                                  </p:childTnLst>
                                </p:cTn>
                              </p:par>
                            </p:childTnLst>
                          </p:cTn>
                        </p:par>
                        <p:par>
                          <p:cTn id="105" fill="hold">
                            <p:stCondLst>
                              <p:cond delay="62500"/>
                            </p:stCondLst>
                            <p:childTnLst>
                              <p:par>
                                <p:cTn id="106" presetID="16" presetClass="exit" presetSubtype="21" fill="hold" nodeType="afterEffect">
                                  <p:stCondLst>
                                    <p:cond delay="0"/>
                                  </p:stCondLst>
                                  <p:childTnLst>
                                    <p:animEffect transition="out" filter="barn(inVertical)">
                                      <p:cBhvr>
                                        <p:cTn id="107" dur="3250"/>
                                        <p:tgtEl>
                                          <p:spTgt spid="8">
                                            <p:txEl>
                                              <p:pRg st="3" end="3"/>
                                            </p:txEl>
                                          </p:spTgt>
                                        </p:tgtEl>
                                      </p:cBhvr>
                                    </p:animEffect>
                                    <p:set>
                                      <p:cBhvr>
                                        <p:cTn id="108" dur="1" fill="hold">
                                          <p:stCondLst>
                                            <p:cond delay="3249"/>
                                          </p:stCondLst>
                                        </p:cTn>
                                        <p:tgtEl>
                                          <p:spTgt spid="8">
                                            <p:txEl>
                                              <p:pRg st="3" end="3"/>
                                            </p:txEl>
                                          </p:spTgt>
                                        </p:tgtEl>
                                        <p:attrNameLst>
                                          <p:attrName>style.visibility</p:attrName>
                                        </p:attrNameLst>
                                      </p:cBhvr>
                                      <p:to>
                                        <p:strVal val="hidden"/>
                                      </p:to>
                                    </p:set>
                                  </p:childTnLst>
                                </p:cTn>
                              </p:par>
                            </p:childTnLst>
                          </p:cTn>
                        </p:par>
                        <p:par>
                          <p:cTn id="109" fill="hold">
                            <p:stCondLst>
                              <p:cond delay="65750"/>
                            </p:stCondLst>
                            <p:childTnLst>
                              <p:par>
                                <p:cTn id="110" presetID="16" presetClass="exit" presetSubtype="21" fill="hold" nodeType="afterEffect">
                                  <p:stCondLst>
                                    <p:cond delay="0"/>
                                  </p:stCondLst>
                                  <p:childTnLst>
                                    <p:animEffect transition="out" filter="barn(inVertical)">
                                      <p:cBhvr>
                                        <p:cTn id="111" dur="3250"/>
                                        <p:tgtEl>
                                          <p:spTgt spid="8">
                                            <p:txEl>
                                              <p:pRg st="4" end="4"/>
                                            </p:txEl>
                                          </p:spTgt>
                                        </p:tgtEl>
                                      </p:cBhvr>
                                    </p:animEffect>
                                    <p:set>
                                      <p:cBhvr>
                                        <p:cTn id="112" dur="1" fill="hold">
                                          <p:stCondLst>
                                            <p:cond delay="3249"/>
                                          </p:stCondLst>
                                        </p:cTn>
                                        <p:tgtEl>
                                          <p:spTgt spid="8">
                                            <p:txEl>
                                              <p:pRg st="4" end="4"/>
                                            </p:txEl>
                                          </p:spTgt>
                                        </p:tgtEl>
                                        <p:attrNameLst>
                                          <p:attrName>style.visibility</p:attrName>
                                        </p:attrNameLst>
                                      </p:cBhvr>
                                      <p:to>
                                        <p:strVal val="hidden"/>
                                      </p:to>
                                    </p:set>
                                  </p:childTnLst>
                                </p:cTn>
                              </p:par>
                            </p:childTnLst>
                          </p:cTn>
                        </p:par>
                        <p:par>
                          <p:cTn id="113" fill="hold">
                            <p:stCondLst>
                              <p:cond delay="69000"/>
                            </p:stCondLst>
                            <p:childTnLst>
                              <p:par>
                                <p:cTn id="114" presetID="16" presetClass="exit" presetSubtype="21" fill="hold" nodeType="afterEffect">
                                  <p:stCondLst>
                                    <p:cond delay="0"/>
                                  </p:stCondLst>
                                  <p:childTnLst>
                                    <p:animEffect transition="out" filter="barn(inVertical)">
                                      <p:cBhvr>
                                        <p:cTn id="115" dur="3250"/>
                                        <p:tgtEl>
                                          <p:spTgt spid="8">
                                            <p:txEl>
                                              <p:pRg st="5" end="5"/>
                                            </p:txEl>
                                          </p:spTgt>
                                        </p:tgtEl>
                                      </p:cBhvr>
                                    </p:animEffect>
                                    <p:set>
                                      <p:cBhvr>
                                        <p:cTn id="116" dur="1" fill="hold">
                                          <p:stCondLst>
                                            <p:cond delay="3249"/>
                                          </p:stCondLst>
                                        </p:cTn>
                                        <p:tgtEl>
                                          <p:spTgt spid="8">
                                            <p:txEl>
                                              <p:pRg st="5" end="5"/>
                                            </p:txEl>
                                          </p:spTgt>
                                        </p:tgtEl>
                                        <p:attrNameLst>
                                          <p:attrName>style.visibility</p:attrName>
                                        </p:attrNameLst>
                                      </p:cBhvr>
                                      <p:to>
                                        <p:strVal val="hidden"/>
                                      </p:to>
                                    </p:set>
                                  </p:childTnLst>
                                </p:cTn>
                              </p:par>
                            </p:childTnLst>
                          </p:cTn>
                        </p:par>
                        <p:par>
                          <p:cTn id="117" fill="hold">
                            <p:stCondLst>
                              <p:cond delay="72250"/>
                            </p:stCondLst>
                            <p:childTnLst>
                              <p:par>
                                <p:cTn id="118" presetID="16" presetClass="exit" presetSubtype="21" fill="hold" nodeType="afterEffect">
                                  <p:stCondLst>
                                    <p:cond delay="0"/>
                                  </p:stCondLst>
                                  <p:childTnLst>
                                    <p:animEffect transition="out" filter="barn(inVertical)">
                                      <p:cBhvr>
                                        <p:cTn id="119" dur="3250"/>
                                        <p:tgtEl>
                                          <p:spTgt spid="8">
                                            <p:txEl>
                                              <p:pRg st="6" end="6"/>
                                            </p:txEl>
                                          </p:spTgt>
                                        </p:tgtEl>
                                      </p:cBhvr>
                                    </p:animEffect>
                                    <p:set>
                                      <p:cBhvr>
                                        <p:cTn id="120" dur="1" fill="hold">
                                          <p:stCondLst>
                                            <p:cond delay="3249"/>
                                          </p:stCondLst>
                                        </p:cTn>
                                        <p:tgtEl>
                                          <p:spTgt spid="8">
                                            <p:txEl>
                                              <p:pRg st="6" end="6"/>
                                            </p:txEl>
                                          </p:spTgt>
                                        </p:tgtEl>
                                        <p:attrNameLst>
                                          <p:attrName>style.visibility</p:attrName>
                                        </p:attrNameLst>
                                      </p:cBhvr>
                                      <p:to>
                                        <p:strVal val="hidden"/>
                                      </p:to>
                                    </p:set>
                                  </p:childTnLst>
                                </p:cTn>
                              </p:par>
                            </p:childTnLst>
                          </p:cTn>
                        </p:par>
                        <p:par>
                          <p:cTn id="121" fill="hold">
                            <p:stCondLst>
                              <p:cond delay="75500"/>
                            </p:stCondLst>
                            <p:childTnLst>
                              <p:par>
                                <p:cTn id="122" presetID="1" presetClass="entr" presetSubtype="0" fill="hold" grpId="0" nodeType="afterEffect">
                                  <p:stCondLst>
                                    <p:cond delay="0"/>
                                  </p:stCondLst>
                                  <p:childTnLst>
                                    <p:set>
                                      <p:cBhvr>
                                        <p:cTn id="123" dur="1" fill="hold">
                                          <p:stCondLst>
                                            <p:cond delay="1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uild="allAtOnce"/>
      <p:bldP spid="10" grpId="0" animBg="1"/>
      <p:bldP spid="10"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Home Ribbon – Paragraph Section</a:t>
            </a:r>
            <a:endParaRPr lang="en-US" b="1" dirty="0">
              <a:solidFill>
                <a:srgbClr val="C0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 y="1676400"/>
            <a:ext cx="8453435" cy="1690687"/>
          </a:xfrm>
          <a:prstGeom prst="rect">
            <a:avLst/>
          </a:prstGeom>
          <a:ln>
            <a:solidFill>
              <a:schemeClr val="tx1"/>
            </a:solidFill>
          </a:ln>
        </p:spPr>
      </p:pic>
      <p:sp>
        <p:nvSpPr>
          <p:cNvPr id="6" name="Oval 5"/>
          <p:cNvSpPr/>
          <p:nvPr/>
        </p:nvSpPr>
        <p:spPr>
          <a:xfrm>
            <a:off x="5181600" y="2521742"/>
            <a:ext cx="1905000" cy="6858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662939" y="3714403"/>
            <a:ext cx="7818121" cy="1384995"/>
          </a:xfrm>
          <a:prstGeom prst="rect">
            <a:avLst/>
          </a:prstGeom>
          <a:noFill/>
        </p:spPr>
        <p:txBody>
          <a:bodyPr wrap="square" rtlCol="0">
            <a:spAutoFit/>
          </a:bodyPr>
          <a:lstStyle/>
          <a:p>
            <a:r>
              <a:rPr lang="en-US" sz="2800" b="1" dirty="0" smtClean="0"/>
              <a:t>Alignment – </a:t>
            </a:r>
            <a:r>
              <a:rPr lang="en-US" sz="2800" dirty="0" smtClean="0"/>
              <a:t>aligns the font either on the left or right side, down the center, or aligned equal on both sides.</a:t>
            </a:r>
            <a:endParaRPr lang="en-US" sz="2800" b="1" dirty="0"/>
          </a:p>
        </p:txBody>
      </p:sp>
      <p:sp>
        <p:nvSpPr>
          <p:cNvPr id="8" name="Slide Number Placeholder 7"/>
          <p:cNvSpPr>
            <a:spLocks noGrp="1"/>
          </p:cNvSpPr>
          <p:nvPr>
            <p:ph type="sldNum" sz="quarter" idx="12"/>
          </p:nvPr>
        </p:nvSpPr>
        <p:spPr/>
        <p:txBody>
          <a:bodyPr/>
          <a:lstStyle/>
          <a:p>
            <a:fld id="{36239957-1D5D-4E19-9CD0-36666FFD0FDD}" type="slidenum">
              <a:rPr lang="en-US" smtClean="0"/>
              <a:t>9</a:t>
            </a:fld>
            <a:endParaRPr lang="en-US"/>
          </a:p>
        </p:txBody>
      </p:sp>
      <p:sp>
        <p:nvSpPr>
          <p:cNvPr id="9" name="Right Arrow 8">
            <a:hlinkClick r:id="rId3" action="ppaction://hlinksldjump"/>
          </p:cNvPr>
          <p:cNvSpPr/>
          <p:nvPr/>
        </p:nvSpPr>
        <p:spPr>
          <a:xfrm>
            <a:off x="7391400" y="60960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Next</a:t>
            </a:r>
            <a:endParaRPr lang="en-US" sz="2400" b="1" dirty="0"/>
          </a:p>
        </p:txBody>
      </p:sp>
    </p:spTree>
    <p:extLst>
      <p:ext uri="{BB962C8B-B14F-4D97-AF65-F5344CB8AC3E}">
        <p14:creationId xmlns:p14="http://schemas.microsoft.com/office/powerpoint/2010/main" val="1152109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4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4385</TotalTime>
  <Words>2095</Words>
  <Application>Microsoft Office PowerPoint</Application>
  <PresentationFormat>On-screen Show (4:3)</PresentationFormat>
  <Paragraphs>367</Paragraphs>
  <Slides>63</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63</vt:i4>
      </vt:variant>
    </vt:vector>
  </HeadingPairs>
  <TitlesOfParts>
    <vt:vector size="74" baseType="lpstr">
      <vt:lpstr>Arial</vt:lpstr>
      <vt:lpstr>Calibri</vt:lpstr>
      <vt:lpstr>Franklin Gothic Book</vt:lpstr>
      <vt:lpstr>Perpetua</vt:lpstr>
      <vt:lpstr>Wingdings</vt:lpstr>
      <vt:lpstr>Wingdings 2</vt:lpstr>
      <vt:lpstr>Office Theme</vt:lpstr>
      <vt:lpstr>Equity</vt:lpstr>
      <vt:lpstr>1_Equity</vt:lpstr>
      <vt:lpstr>3_Equity</vt:lpstr>
      <vt:lpstr>4_Equity</vt:lpstr>
      <vt:lpstr>PowerPoint Presentation</vt:lpstr>
      <vt:lpstr>Microsoft Word</vt:lpstr>
      <vt:lpstr>Default Settings</vt:lpstr>
      <vt:lpstr>Home Ribbon - Clipboard Section</vt:lpstr>
      <vt:lpstr>Home Ribbon - Font Section</vt:lpstr>
      <vt:lpstr>Home Ribbon - Font Section</vt:lpstr>
      <vt:lpstr>Home Ribbon – Font Section</vt:lpstr>
      <vt:lpstr>Home Ribbon – Paragraph Section</vt:lpstr>
      <vt:lpstr>Home Ribbon – Paragraph Section</vt:lpstr>
      <vt:lpstr>Alignment Continued…</vt:lpstr>
      <vt:lpstr>Alignment Continued…</vt:lpstr>
      <vt:lpstr>Paragraph Section – Line Spacing</vt:lpstr>
      <vt:lpstr>Other Info to Know</vt:lpstr>
      <vt:lpstr>Other Info to Know</vt:lpstr>
      <vt:lpstr>Templates</vt:lpstr>
      <vt:lpstr>Other Info to Know</vt:lpstr>
      <vt:lpstr>The Clipboard</vt:lpstr>
      <vt:lpstr>Thesaurus</vt:lpstr>
      <vt:lpstr>Ruler Bar</vt:lpstr>
      <vt:lpstr>Hanging Indent</vt:lpstr>
      <vt:lpstr>Proofing Errors &amp; Editing</vt:lpstr>
      <vt:lpstr>Parts of a Document</vt:lpstr>
      <vt:lpstr>Tables</vt:lpstr>
      <vt:lpstr>Quiz Time!!!!!!</vt:lpstr>
      <vt:lpstr>That is not correct. Please try again.</vt:lpstr>
      <vt:lpstr>Excellent Job!</vt:lpstr>
      <vt:lpstr>PowerPoint Presentation</vt:lpstr>
      <vt:lpstr>That is not correct. Please try again.</vt:lpstr>
      <vt:lpstr>Excellent Job!</vt:lpstr>
      <vt:lpstr>PowerPoint Presentation</vt:lpstr>
      <vt:lpstr>That is not correct. Please try again.</vt:lpstr>
      <vt:lpstr>Excellent Job!</vt:lpstr>
      <vt:lpstr>PowerPoint Presentation</vt:lpstr>
      <vt:lpstr>That is not correct. Please try again.</vt:lpstr>
      <vt:lpstr>Excellent Job!</vt:lpstr>
      <vt:lpstr>PowerPoint Presentation</vt:lpstr>
      <vt:lpstr>That is not correct. Please try again.</vt:lpstr>
      <vt:lpstr>Excellent Job!</vt:lpstr>
      <vt:lpstr>PowerPoint Presentation</vt:lpstr>
      <vt:lpstr>That is not correct. Please try again.</vt:lpstr>
      <vt:lpstr>Excellent Job!</vt:lpstr>
      <vt:lpstr>PowerPoint Presentation</vt:lpstr>
      <vt:lpstr>That is not correct. Please try again.</vt:lpstr>
      <vt:lpstr>Excellent Job!</vt:lpstr>
      <vt:lpstr>8. Which one is landscape layout?</vt:lpstr>
      <vt:lpstr>That’s not correct. Please try again</vt:lpstr>
      <vt:lpstr>Excellent Job.</vt:lpstr>
      <vt:lpstr>9. Which one is in portrait layout?</vt:lpstr>
      <vt:lpstr>That’s not correct. Please try again</vt:lpstr>
      <vt:lpstr>Excellent Job.</vt:lpstr>
      <vt:lpstr>10. Which one is single spaced?</vt:lpstr>
      <vt:lpstr>That is not correct, please try again.</vt:lpstr>
      <vt:lpstr>Excellent, Job. </vt:lpstr>
      <vt:lpstr>What is the clipboard?</vt:lpstr>
      <vt:lpstr>Excellent Job!</vt:lpstr>
      <vt:lpstr>That is not correct, please try again.</vt:lpstr>
      <vt:lpstr>What are templates?</vt:lpstr>
      <vt:lpstr>Excellent Job!</vt:lpstr>
      <vt:lpstr>That is not correct, please try again.</vt:lpstr>
      <vt:lpstr>What is the best definition of a thesaurus?</vt:lpstr>
      <vt:lpstr>Excellent Job!!!!</vt:lpstr>
      <vt:lpstr>This is not correct, please try again.</vt:lpstr>
      <vt:lpstr>Congratulations!</vt:lpstr>
    </vt:vector>
  </TitlesOfParts>
  <Company>Utah Valley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Word</dc:title>
  <dc:creator>lLehi High School</dc:creator>
  <cp:lastModifiedBy>Diana Leiter</cp:lastModifiedBy>
  <cp:revision>65</cp:revision>
  <dcterms:created xsi:type="dcterms:W3CDTF">2012-09-12T00:38:17Z</dcterms:created>
  <dcterms:modified xsi:type="dcterms:W3CDTF">2016-03-10T17:08:13Z</dcterms:modified>
</cp:coreProperties>
</file>