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3"/>
  </p:notesMasterIdLst>
  <p:handoutMasterIdLst>
    <p:handoutMasterId r:id="rId94"/>
  </p:handoutMasterIdLst>
  <p:sldIdLst>
    <p:sldId id="256" r:id="rId2"/>
    <p:sldId id="263" r:id="rId3"/>
    <p:sldId id="257" r:id="rId4"/>
    <p:sldId id="258" r:id="rId5"/>
    <p:sldId id="380" r:id="rId6"/>
    <p:sldId id="337" r:id="rId7"/>
    <p:sldId id="259" r:id="rId8"/>
    <p:sldId id="260" r:id="rId9"/>
    <p:sldId id="261" r:id="rId10"/>
    <p:sldId id="262" r:id="rId11"/>
    <p:sldId id="382" r:id="rId12"/>
    <p:sldId id="264" r:id="rId13"/>
    <p:sldId id="393" r:id="rId14"/>
    <p:sldId id="266" r:id="rId15"/>
    <p:sldId id="267" r:id="rId16"/>
    <p:sldId id="268" r:id="rId17"/>
    <p:sldId id="269" r:id="rId18"/>
    <p:sldId id="383" r:id="rId19"/>
    <p:sldId id="276" r:id="rId20"/>
    <p:sldId id="277" r:id="rId21"/>
    <p:sldId id="278" r:id="rId22"/>
    <p:sldId id="279" r:id="rId23"/>
    <p:sldId id="280" r:id="rId24"/>
    <p:sldId id="335" r:id="rId25"/>
    <p:sldId id="375" r:id="rId26"/>
    <p:sldId id="376" r:id="rId27"/>
    <p:sldId id="379" r:id="rId28"/>
    <p:sldId id="377" r:id="rId29"/>
    <p:sldId id="285" r:id="rId30"/>
    <p:sldId id="286" r:id="rId31"/>
    <p:sldId id="394" r:id="rId32"/>
    <p:sldId id="287" r:id="rId33"/>
    <p:sldId id="288" r:id="rId34"/>
    <p:sldId id="289" r:id="rId35"/>
    <p:sldId id="294" r:id="rId36"/>
    <p:sldId id="295" r:id="rId37"/>
    <p:sldId id="387" r:id="rId38"/>
    <p:sldId id="388" r:id="rId39"/>
    <p:sldId id="389" r:id="rId40"/>
    <p:sldId id="299" r:id="rId41"/>
    <p:sldId id="296" r:id="rId42"/>
    <p:sldId id="297" r:id="rId43"/>
    <p:sldId id="298" r:id="rId44"/>
    <p:sldId id="338" r:id="rId45"/>
    <p:sldId id="339" r:id="rId46"/>
    <p:sldId id="34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85" r:id="rId56"/>
    <p:sldId id="309" r:id="rId57"/>
    <p:sldId id="370" r:id="rId58"/>
    <p:sldId id="310" r:id="rId59"/>
    <p:sldId id="325" r:id="rId60"/>
    <p:sldId id="326" r:id="rId61"/>
    <p:sldId id="374" r:id="rId62"/>
    <p:sldId id="327" r:id="rId63"/>
    <p:sldId id="328" r:id="rId64"/>
    <p:sldId id="329" r:id="rId65"/>
    <p:sldId id="330" r:id="rId66"/>
    <p:sldId id="342" r:id="rId67"/>
    <p:sldId id="344" r:id="rId68"/>
    <p:sldId id="343" r:id="rId69"/>
    <p:sldId id="332" r:id="rId70"/>
    <p:sldId id="333" r:id="rId71"/>
    <p:sldId id="391" r:id="rId72"/>
    <p:sldId id="334" r:id="rId73"/>
    <p:sldId id="392" r:id="rId74"/>
    <p:sldId id="373" r:id="rId75"/>
    <p:sldId id="345" r:id="rId76"/>
    <p:sldId id="390" r:id="rId77"/>
    <p:sldId id="347" r:id="rId78"/>
    <p:sldId id="348" r:id="rId79"/>
    <p:sldId id="349" r:id="rId80"/>
    <p:sldId id="350" r:id="rId81"/>
    <p:sldId id="353" r:id="rId82"/>
    <p:sldId id="354" r:id="rId83"/>
    <p:sldId id="395" r:id="rId84"/>
    <p:sldId id="396" r:id="rId85"/>
    <p:sldId id="397" r:id="rId86"/>
    <p:sldId id="398" r:id="rId87"/>
    <p:sldId id="399" r:id="rId88"/>
    <p:sldId id="400" r:id="rId89"/>
    <p:sldId id="401" r:id="rId90"/>
    <p:sldId id="402" r:id="rId91"/>
    <p:sldId id="403" r:id="rId9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26" autoAdjust="0"/>
  </p:normalViewPr>
  <p:slideViewPr>
    <p:cSldViewPr>
      <p:cViewPr varScale="1">
        <p:scale>
          <a:sx n="73" d="100"/>
          <a:sy n="73" d="100"/>
        </p:scale>
        <p:origin x="25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Apples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150</c:v>
                </c:pt>
                <c:pt idx="1">
                  <c:v>98</c:v>
                </c:pt>
                <c:pt idx="2">
                  <c:v>123</c:v>
                </c:pt>
                <c:pt idx="3">
                  <c:v>213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Oranges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163</c:v>
                </c:pt>
                <c:pt idx="1">
                  <c:v>124</c:v>
                </c:pt>
                <c:pt idx="2">
                  <c:v>120</c:v>
                </c:pt>
                <c:pt idx="3">
                  <c:v>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Bananas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111</c:v>
                </c:pt>
                <c:pt idx="1">
                  <c:v>134</c:v>
                </c:pt>
                <c:pt idx="2">
                  <c:v>123</c:v>
                </c:pt>
                <c:pt idx="3">
                  <c:v>210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5207968"/>
        <c:axId val="256423424"/>
      </c:barChart>
      <c:catAx>
        <c:axId val="255207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6423424"/>
        <c:crosses val="autoZero"/>
        <c:auto val="1"/>
        <c:lblAlgn val="ctr"/>
        <c:lblOffset val="100"/>
        <c:noMultiLvlLbl val="0"/>
      </c:catAx>
      <c:valAx>
        <c:axId val="256423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52079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1328F-10D6-4036-AF1D-01AA1877F073}" type="doc">
      <dgm:prSet loTypeId="urn:microsoft.com/office/officeart/2005/8/layout/hierarchy3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000A123-A465-43DB-9D77-1F96C9CF3A93}">
      <dgm:prSet phldrT="[Text]"/>
      <dgm:spPr/>
      <dgm:t>
        <a:bodyPr/>
        <a:lstStyle/>
        <a:p>
          <a:r>
            <a:rPr lang="en-US" dirty="0" smtClean="0"/>
            <a:t>Web Browser</a:t>
          </a:r>
          <a:endParaRPr lang="en-US" dirty="0"/>
        </a:p>
      </dgm:t>
    </dgm:pt>
    <dgm:pt modelId="{EED31721-A2FB-4AF7-862B-C5797777A9C8}" type="parTrans" cxnId="{F55D126F-F90F-494B-9CF4-2D496CF431CB}">
      <dgm:prSet/>
      <dgm:spPr/>
      <dgm:t>
        <a:bodyPr/>
        <a:lstStyle/>
        <a:p>
          <a:endParaRPr lang="en-US"/>
        </a:p>
      </dgm:t>
    </dgm:pt>
    <dgm:pt modelId="{DAA46E10-2A8C-4ECC-8CE5-5F789002BE82}" type="sibTrans" cxnId="{F55D126F-F90F-494B-9CF4-2D496CF431CB}">
      <dgm:prSet/>
      <dgm:spPr/>
      <dgm:t>
        <a:bodyPr/>
        <a:lstStyle/>
        <a:p>
          <a:endParaRPr lang="en-US"/>
        </a:p>
      </dgm:t>
    </dgm:pt>
    <dgm:pt modelId="{B7B18AD8-5BF6-47D9-932A-AAE139598074}">
      <dgm:prSet phldrT="[Text]"/>
      <dgm:spPr/>
      <dgm:t>
        <a:bodyPr/>
        <a:lstStyle/>
        <a:p>
          <a:r>
            <a:rPr lang="en-US" dirty="0" smtClean="0"/>
            <a:t>Application program that allows you to view information on the web</a:t>
          </a:r>
          <a:endParaRPr lang="en-US" dirty="0"/>
        </a:p>
      </dgm:t>
    </dgm:pt>
    <dgm:pt modelId="{6AD7DA54-6262-4A6F-8342-FF4CDBE127B6}" type="parTrans" cxnId="{9881A538-A046-47A7-B096-0E586E8018CF}">
      <dgm:prSet/>
      <dgm:spPr/>
      <dgm:t>
        <a:bodyPr/>
        <a:lstStyle/>
        <a:p>
          <a:endParaRPr lang="en-US"/>
        </a:p>
      </dgm:t>
    </dgm:pt>
    <dgm:pt modelId="{0940290A-51C3-42C2-8EDA-415C7027C261}" type="sibTrans" cxnId="{9881A538-A046-47A7-B096-0E586E8018CF}">
      <dgm:prSet/>
      <dgm:spPr/>
      <dgm:t>
        <a:bodyPr/>
        <a:lstStyle/>
        <a:p>
          <a:endParaRPr lang="en-US"/>
        </a:p>
      </dgm:t>
    </dgm:pt>
    <dgm:pt modelId="{B276897E-5A21-40B8-86BB-FF395DC7E135}">
      <dgm:prSet phldrT="[Text]"/>
      <dgm:spPr/>
      <dgm:t>
        <a:bodyPr/>
        <a:lstStyle/>
        <a:p>
          <a:r>
            <a:rPr lang="en-US" dirty="0" smtClean="0"/>
            <a:t>Examples:  Internet Explorer, Google </a:t>
          </a:r>
          <a:r>
            <a:rPr lang="en-US" dirty="0" err="1" smtClean="0"/>
            <a:t>Chorme</a:t>
          </a:r>
          <a:r>
            <a:rPr lang="en-US" dirty="0" smtClean="0"/>
            <a:t>, </a:t>
          </a:r>
          <a:r>
            <a:rPr lang="en-US" dirty="0" err="1" smtClean="0"/>
            <a:t>FireFox</a:t>
          </a:r>
          <a:r>
            <a:rPr lang="en-US" dirty="0" smtClean="0"/>
            <a:t>, Safari</a:t>
          </a:r>
          <a:endParaRPr lang="en-US" dirty="0"/>
        </a:p>
      </dgm:t>
    </dgm:pt>
    <dgm:pt modelId="{820DDEFE-ED13-4D92-8EDF-7CB3111B4E52}" type="parTrans" cxnId="{C17DB0DA-5540-48A3-9DD8-A5C432378AAA}">
      <dgm:prSet/>
      <dgm:spPr/>
      <dgm:t>
        <a:bodyPr/>
        <a:lstStyle/>
        <a:p>
          <a:endParaRPr lang="en-US"/>
        </a:p>
      </dgm:t>
    </dgm:pt>
    <dgm:pt modelId="{3F0FDCEC-6DF3-46EB-8989-C44718C48233}" type="sibTrans" cxnId="{C17DB0DA-5540-48A3-9DD8-A5C432378AAA}">
      <dgm:prSet/>
      <dgm:spPr/>
      <dgm:t>
        <a:bodyPr/>
        <a:lstStyle/>
        <a:p>
          <a:endParaRPr lang="en-US"/>
        </a:p>
      </dgm:t>
    </dgm:pt>
    <dgm:pt modelId="{43144E1F-22DE-4462-B05C-E1A1948F8ABF}">
      <dgm:prSet phldrT="[Text]"/>
      <dgm:spPr/>
      <dgm:t>
        <a:bodyPr/>
        <a:lstStyle/>
        <a:p>
          <a:r>
            <a:rPr lang="en-US" dirty="0" smtClean="0"/>
            <a:t>Search Engines</a:t>
          </a:r>
          <a:endParaRPr lang="en-US" dirty="0"/>
        </a:p>
      </dgm:t>
    </dgm:pt>
    <dgm:pt modelId="{B2495B2A-42EA-4F2D-AE61-39266A31A150}" type="parTrans" cxnId="{D080D425-602B-41EC-AF7B-61F54BD1E29E}">
      <dgm:prSet/>
      <dgm:spPr/>
      <dgm:t>
        <a:bodyPr/>
        <a:lstStyle/>
        <a:p>
          <a:endParaRPr lang="en-US"/>
        </a:p>
      </dgm:t>
    </dgm:pt>
    <dgm:pt modelId="{648870CA-DA71-413B-9A34-EA6E73D7D3D9}" type="sibTrans" cxnId="{D080D425-602B-41EC-AF7B-61F54BD1E29E}">
      <dgm:prSet/>
      <dgm:spPr/>
      <dgm:t>
        <a:bodyPr/>
        <a:lstStyle/>
        <a:p>
          <a:endParaRPr lang="en-US"/>
        </a:p>
      </dgm:t>
    </dgm:pt>
    <dgm:pt modelId="{7F3C1985-CE41-4215-A458-6564F5141EE8}">
      <dgm:prSet phldrT="[Text]"/>
      <dgm:spPr/>
      <dgm:t>
        <a:bodyPr/>
        <a:lstStyle/>
        <a:p>
          <a:r>
            <a:rPr lang="en-US" dirty="0" smtClean="0"/>
            <a:t>Specialized websites that help you find what you’re looking for on the web</a:t>
          </a:r>
          <a:endParaRPr lang="en-US" dirty="0"/>
        </a:p>
      </dgm:t>
    </dgm:pt>
    <dgm:pt modelId="{63920EAA-9F56-49D9-A1FD-9763929D63C8}" type="parTrans" cxnId="{CED38F60-CD19-4B34-A7C9-AAAE0E0F3197}">
      <dgm:prSet/>
      <dgm:spPr/>
      <dgm:t>
        <a:bodyPr/>
        <a:lstStyle/>
        <a:p>
          <a:endParaRPr lang="en-US"/>
        </a:p>
      </dgm:t>
    </dgm:pt>
    <dgm:pt modelId="{EFED6419-3603-438B-8CBE-B52F3017E61D}" type="sibTrans" cxnId="{CED38F60-CD19-4B34-A7C9-AAAE0E0F3197}">
      <dgm:prSet/>
      <dgm:spPr/>
      <dgm:t>
        <a:bodyPr/>
        <a:lstStyle/>
        <a:p>
          <a:endParaRPr lang="en-US"/>
        </a:p>
      </dgm:t>
    </dgm:pt>
    <dgm:pt modelId="{32DAB2AA-B6E1-47F0-863E-81D452DF6543}">
      <dgm:prSet phldrT="[Text]"/>
      <dgm:spPr/>
      <dgm:t>
        <a:bodyPr/>
        <a:lstStyle/>
        <a:p>
          <a:r>
            <a:rPr lang="en-US" dirty="0" smtClean="0"/>
            <a:t>Examples:</a:t>
          </a:r>
        </a:p>
        <a:p>
          <a:r>
            <a:rPr lang="en-US" dirty="0" smtClean="0"/>
            <a:t>Yahoo, Google, Bing, Ask, AOL </a:t>
          </a:r>
          <a:endParaRPr lang="en-US" dirty="0"/>
        </a:p>
      </dgm:t>
    </dgm:pt>
    <dgm:pt modelId="{58F5541B-84E1-4DA5-A98C-A022CC2791F1}" type="parTrans" cxnId="{9BEBC7A0-5F0E-41CF-8EB2-EA87D10DF4E3}">
      <dgm:prSet/>
      <dgm:spPr/>
      <dgm:t>
        <a:bodyPr/>
        <a:lstStyle/>
        <a:p>
          <a:endParaRPr lang="en-US"/>
        </a:p>
      </dgm:t>
    </dgm:pt>
    <dgm:pt modelId="{5D5F98E4-FAEC-4B7F-BE95-DFBF258424D5}" type="sibTrans" cxnId="{9BEBC7A0-5F0E-41CF-8EB2-EA87D10DF4E3}">
      <dgm:prSet/>
      <dgm:spPr/>
      <dgm:t>
        <a:bodyPr/>
        <a:lstStyle/>
        <a:p>
          <a:endParaRPr lang="en-US"/>
        </a:p>
      </dgm:t>
    </dgm:pt>
    <dgm:pt modelId="{87A2B1FA-8E68-49D5-8E9B-AF366DF9A9E7}" type="pres">
      <dgm:prSet presAssocID="{FA21328F-10D6-4036-AF1D-01AA1877F07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23CF378-431A-4717-9834-A2638BCABDDF}" type="pres">
      <dgm:prSet presAssocID="{2000A123-A465-43DB-9D77-1F96C9CF3A93}" presName="root" presStyleCnt="0"/>
      <dgm:spPr/>
    </dgm:pt>
    <dgm:pt modelId="{8BA30A92-F3C1-4D53-90A0-7038A6765409}" type="pres">
      <dgm:prSet presAssocID="{2000A123-A465-43DB-9D77-1F96C9CF3A93}" presName="rootComposite" presStyleCnt="0"/>
      <dgm:spPr/>
    </dgm:pt>
    <dgm:pt modelId="{B4121F23-5636-4749-93CD-58C9DFC94DB8}" type="pres">
      <dgm:prSet presAssocID="{2000A123-A465-43DB-9D77-1F96C9CF3A93}" presName="rootText" presStyleLbl="node1" presStyleIdx="0" presStyleCnt="2"/>
      <dgm:spPr/>
      <dgm:t>
        <a:bodyPr/>
        <a:lstStyle/>
        <a:p>
          <a:endParaRPr lang="en-US"/>
        </a:p>
      </dgm:t>
    </dgm:pt>
    <dgm:pt modelId="{A7FDC58B-0390-4851-ACAF-9C45E18BB184}" type="pres">
      <dgm:prSet presAssocID="{2000A123-A465-43DB-9D77-1F96C9CF3A93}" presName="rootConnector" presStyleLbl="node1" presStyleIdx="0" presStyleCnt="2"/>
      <dgm:spPr/>
      <dgm:t>
        <a:bodyPr/>
        <a:lstStyle/>
        <a:p>
          <a:endParaRPr lang="en-US"/>
        </a:p>
      </dgm:t>
    </dgm:pt>
    <dgm:pt modelId="{A814C952-7DED-43F0-AB90-C9131820237C}" type="pres">
      <dgm:prSet presAssocID="{2000A123-A465-43DB-9D77-1F96C9CF3A93}" presName="childShape" presStyleCnt="0"/>
      <dgm:spPr/>
    </dgm:pt>
    <dgm:pt modelId="{62AA79A1-1151-4070-84DD-46163E51C9A3}" type="pres">
      <dgm:prSet presAssocID="{6AD7DA54-6262-4A6F-8342-FF4CDBE127B6}" presName="Name13" presStyleLbl="parChTrans1D2" presStyleIdx="0" presStyleCnt="4"/>
      <dgm:spPr/>
      <dgm:t>
        <a:bodyPr/>
        <a:lstStyle/>
        <a:p>
          <a:endParaRPr lang="en-US"/>
        </a:p>
      </dgm:t>
    </dgm:pt>
    <dgm:pt modelId="{AA167097-1753-4444-8BAC-DA9E3C7B6D24}" type="pres">
      <dgm:prSet presAssocID="{B7B18AD8-5BF6-47D9-932A-AAE139598074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DD07A7-9A34-4140-B3DA-153D0961F88B}" type="pres">
      <dgm:prSet presAssocID="{820DDEFE-ED13-4D92-8EDF-7CB3111B4E52}" presName="Name13" presStyleLbl="parChTrans1D2" presStyleIdx="1" presStyleCnt="4"/>
      <dgm:spPr/>
      <dgm:t>
        <a:bodyPr/>
        <a:lstStyle/>
        <a:p>
          <a:endParaRPr lang="en-US"/>
        </a:p>
      </dgm:t>
    </dgm:pt>
    <dgm:pt modelId="{67330FD9-488C-45AD-AF94-D4616B8AA28C}" type="pres">
      <dgm:prSet presAssocID="{B276897E-5A21-40B8-86BB-FF395DC7E135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3620D-1311-480D-9BDF-23579CDE9AC6}" type="pres">
      <dgm:prSet presAssocID="{43144E1F-22DE-4462-B05C-E1A1948F8ABF}" presName="root" presStyleCnt="0"/>
      <dgm:spPr/>
    </dgm:pt>
    <dgm:pt modelId="{D30B5309-BB22-4ED7-A0F3-BCDA2DAF408A}" type="pres">
      <dgm:prSet presAssocID="{43144E1F-22DE-4462-B05C-E1A1948F8ABF}" presName="rootComposite" presStyleCnt="0"/>
      <dgm:spPr/>
    </dgm:pt>
    <dgm:pt modelId="{96BAF72B-A2A8-46A2-B39A-415C20E135A7}" type="pres">
      <dgm:prSet presAssocID="{43144E1F-22DE-4462-B05C-E1A1948F8ABF}" presName="rootText" presStyleLbl="node1" presStyleIdx="1" presStyleCnt="2"/>
      <dgm:spPr/>
      <dgm:t>
        <a:bodyPr/>
        <a:lstStyle/>
        <a:p>
          <a:endParaRPr lang="en-US"/>
        </a:p>
      </dgm:t>
    </dgm:pt>
    <dgm:pt modelId="{FE0A2D1E-13BA-4EFA-BCAF-C02C2D902A18}" type="pres">
      <dgm:prSet presAssocID="{43144E1F-22DE-4462-B05C-E1A1948F8ABF}" presName="rootConnector" presStyleLbl="node1" presStyleIdx="1" presStyleCnt="2"/>
      <dgm:spPr/>
      <dgm:t>
        <a:bodyPr/>
        <a:lstStyle/>
        <a:p>
          <a:endParaRPr lang="en-US"/>
        </a:p>
      </dgm:t>
    </dgm:pt>
    <dgm:pt modelId="{B3DFF28B-1A01-45C2-A929-73900708E459}" type="pres">
      <dgm:prSet presAssocID="{43144E1F-22DE-4462-B05C-E1A1948F8ABF}" presName="childShape" presStyleCnt="0"/>
      <dgm:spPr/>
    </dgm:pt>
    <dgm:pt modelId="{965A6C3A-4E21-4C8F-A14E-AC0F4CAD90A9}" type="pres">
      <dgm:prSet presAssocID="{63920EAA-9F56-49D9-A1FD-9763929D63C8}" presName="Name13" presStyleLbl="parChTrans1D2" presStyleIdx="2" presStyleCnt="4"/>
      <dgm:spPr/>
      <dgm:t>
        <a:bodyPr/>
        <a:lstStyle/>
        <a:p>
          <a:endParaRPr lang="en-US"/>
        </a:p>
      </dgm:t>
    </dgm:pt>
    <dgm:pt modelId="{F5C84E7D-A3E5-4D2F-BECB-019CAE7B3653}" type="pres">
      <dgm:prSet presAssocID="{7F3C1985-CE41-4215-A458-6564F5141EE8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DE8F0D-479F-48AC-9383-CD2540A5BAED}" type="pres">
      <dgm:prSet presAssocID="{58F5541B-84E1-4DA5-A98C-A022CC2791F1}" presName="Name13" presStyleLbl="parChTrans1D2" presStyleIdx="3" presStyleCnt="4"/>
      <dgm:spPr/>
      <dgm:t>
        <a:bodyPr/>
        <a:lstStyle/>
        <a:p>
          <a:endParaRPr lang="en-US"/>
        </a:p>
      </dgm:t>
    </dgm:pt>
    <dgm:pt modelId="{09AE4EC7-7CF7-4316-83FB-9888B2773881}" type="pres">
      <dgm:prSet presAssocID="{32DAB2AA-B6E1-47F0-863E-81D452DF6543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AD463C-44DD-476D-BDD5-79AB7EFCC2C4}" type="presOf" srcId="{43144E1F-22DE-4462-B05C-E1A1948F8ABF}" destId="{96BAF72B-A2A8-46A2-B39A-415C20E135A7}" srcOrd="0" destOrd="0" presId="urn:microsoft.com/office/officeart/2005/8/layout/hierarchy3"/>
    <dgm:cxn modelId="{EBD82BCC-E302-43F7-AE3C-DCB026B6D671}" type="presOf" srcId="{32DAB2AA-B6E1-47F0-863E-81D452DF6543}" destId="{09AE4EC7-7CF7-4316-83FB-9888B2773881}" srcOrd="0" destOrd="0" presId="urn:microsoft.com/office/officeart/2005/8/layout/hierarchy3"/>
    <dgm:cxn modelId="{D080D425-602B-41EC-AF7B-61F54BD1E29E}" srcId="{FA21328F-10D6-4036-AF1D-01AA1877F073}" destId="{43144E1F-22DE-4462-B05C-E1A1948F8ABF}" srcOrd="1" destOrd="0" parTransId="{B2495B2A-42EA-4F2D-AE61-39266A31A150}" sibTransId="{648870CA-DA71-413B-9A34-EA6E73D7D3D9}"/>
    <dgm:cxn modelId="{C296D9EE-3128-487F-AC5E-163C00BB2900}" type="presOf" srcId="{7F3C1985-CE41-4215-A458-6564F5141EE8}" destId="{F5C84E7D-A3E5-4D2F-BECB-019CAE7B3653}" srcOrd="0" destOrd="0" presId="urn:microsoft.com/office/officeart/2005/8/layout/hierarchy3"/>
    <dgm:cxn modelId="{9881A538-A046-47A7-B096-0E586E8018CF}" srcId="{2000A123-A465-43DB-9D77-1F96C9CF3A93}" destId="{B7B18AD8-5BF6-47D9-932A-AAE139598074}" srcOrd="0" destOrd="0" parTransId="{6AD7DA54-6262-4A6F-8342-FF4CDBE127B6}" sibTransId="{0940290A-51C3-42C2-8EDA-415C7027C261}"/>
    <dgm:cxn modelId="{28699556-394A-4367-AB85-F7E74B10D52B}" type="presOf" srcId="{B7B18AD8-5BF6-47D9-932A-AAE139598074}" destId="{AA167097-1753-4444-8BAC-DA9E3C7B6D24}" srcOrd="0" destOrd="0" presId="urn:microsoft.com/office/officeart/2005/8/layout/hierarchy3"/>
    <dgm:cxn modelId="{D857D43C-0A33-4D08-8F99-D1668660CFD6}" type="presOf" srcId="{58F5541B-84E1-4DA5-A98C-A022CC2791F1}" destId="{B8DE8F0D-479F-48AC-9383-CD2540A5BAED}" srcOrd="0" destOrd="0" presId="urn:microsoft.com/office/officeart/2005/8/layout/hierarchy3"/>
    <dgm:cxn modelId="{9BEBC7A0-5F0E-41CF-8EB2-EA87D10DF4E3}" srcId="{43144E1F-22DE-4462-B05C-E1A1948F8ABF}" destId="{32DAB2AA-B6E1-47F0-863E-81D452DF6543}" srcOrd="1" destOrd="0" parTransId="{58F5541B-84E1-4DA5-A98C-A022CC2791F1}" sibTransId="{5D5F98E4-FAEC-4B7F-BE95-DFBF258424D5}"/>
    <dgm:cxn modelId="{28C10489-4578-4BB4-BF18-ACC62EC47FC2}" type="presOf" srcId="{FA21328F-10D6-4036-AF1D-01AA1877F073}" destId="{87A2B1FA-8E68-49D5-8E9B-AF366DF9A9E7}" srcOrd="0" destOrd="0" presId="urn:microsoft.com/office/officeart/2005/8/layout/hierarchy3"/>
    <dgm:cxn modelId="{F87085BF-E962-4A13-83E4-564711BC8C24}" type="presOf" srcId="{6AD7DA54-6262-4A6F-8342-FF4CDBE127B6}" destId="{62AA79A1-1151-4070-84DD-46163E51C9A3}" srcOrd="0" destOrd="0" presId="urn:microsoft.com/office/officeart/2005/8/layout/hierarchy3"/>
    <dgm:cxn modelId="{C17DB0DA-5540-48A3-9DD8-A5C432378AAA}" srcId="{2000A123-A465-43DB-9D77-1F96C9CF3A93}" destId="{B276897E-5A21-40B8-86BB-FF395DC7E135}" srcOrd="1" destOrd="0" parTransId="{820DDEFE-ED13-4D92-8EDF-7CB3111B4E52}" sibTransId="{3F0FDCEC-6DF3-46EB-8989-C44718C48233}"/>
    <dgm:cxn modelId="{78E0CB6D-FD17-4C0A-9AA2-448DB094098F}" type="presOf" srcId="{2000A123-A465-43DB-9D77-1F96C9CF3A93}" destId="{B4121F23-5636-4749-93CD-58C9DFC94DB8}" srcOrd="0" destOrd="0" presId="urn:microsoft.com/office/officeart/2005/8/layout/hierarchy3"/>
    <dgm:cxn modelId="{7F02F845-DF21-4883-A2FC-4A3B05EB741E}" type="presOf" srcId="{43144E1F-22DE-4462-B05C-E1A1948F8ABF}" destId="{FE0A2D1E-13BA-4EFA-BCAF-C02C2D902A18}" srcOrd="1" destOrd="0" presId="urn:microsoft.com/office/officeart/2005/8/layout/hierarchy3"/>
    <dgm:cxn modelId="{F55D126F-F90F-494B-9CF4-2D496CF431CB}" srcId="{FA21328F-10D6-4036-AF1D-01AA1877F073}" destId="{2000A123-A465-43DB-9D77-1F96C9CF3A93}" srcOrd="0" destOrd="0" parTransId="{EED31721-A2FB-4AF7-862B-C5797777A9C8}" sibTransId="{DAA46E10-2A8C-4ECC-8CE5-5F789002BE82}"/>
    <dgm:cxn modelId="{B03B4A42-D02E-4C5B-9ECA-537BA9BF9BF0}" type="presOf" srcId="{63920EAA-9F56-49D9-A1FD-9763929D63C8}" destId="{965A6C3A-4E21-4C8F-A14E-AC0F4CAD90A9}" srcOrd="0" destOrd="0" presId="urn:microsoft.com/office/officeart/2005/8/layout/hierarchy3"/>
    <dgm:cxn modelId="{30D12DBF-F7D4-402A-AEE4-9B6B4203753B}" type="presOf" srcId="{820DDEFE-ED13-4D92-8EDF-7CB3111B4E52}" destId="{74DD07A7-9A34-4140-B3DA-153D0961F88B}" srcOrd="0" destOrd="0" presId="urn:microsoft.com/office/officeart/2005/8/layout/hierarchy3"/>
    <dgm:cxn modelId="{F677A1AE-C372-406D-B529-F16434707FC0}" type="presOf" srcId="{B276897E-5A21-40B8-86BB-FF395DC7E135}" destId="{67330FD9-488C-45AD-AF94-D4616B8AA28C}" srcOrd="0" destOrd="0" presId="urn:microsoft.com/office/officeart/2005/8/layout/hierarchy3"/>
    <dgm:cxn modelId="{CED38F60-CD19-4B34-A7C9-AAAE0E0F3197}" srcId="{43144E1F-22DE-4462-B05C-E1A1948F8ABF}" destId="{7F3C1985-CE41-4215-A458-6564F5141EE8}" srcOrd="0" destOrd="0" parTransId="{63920EAA-9F56-49D9-A1FD-9763929D63C8}" sibTransId="{EFED6419-3603-438B-8CBE-B52F3017E61D}"/>
    <dgm:cxn modelId="{BEF71462-F321-4CDC-A2D0-61A204BD3265}" type="presOf" srcId="{2000A123-A465-43DB-9D77-1F96C9CF3A93}" destId="{A7FDC58B-0390-4851-ACAF-9C45E18BB184}" srcOrd="1" destOrd="0" presId="urn:microsoft.com/office/officeart/2005/8/layout/hierarchy3"/>
    <dgm:cxn modelId="{E130E711-C3A7-4BFD-936E-CFF879041B04}" type="presParOf" srcId="{87A2B1FA-8E68-49D5-8E9B-AF366DF9A9E7}" destId="{D23CF378-431A-4717-9834-A2638BCABDDF}" srcOrd="0" destOrd="0" presId="urn:microsoft.com/office/officeart/2005/8/layout/hierarchy3"/>
    <dgm:cxn modelId="{0A642FA8-7BE6-4E73-A513-1A702914C417}" type="presParOf" srcId="{D23CF378-431A-4717-9834-A2638BCABDDF}" destId="{8BA30A92-F3C1-4D53-90A0-7038A6765409}" srcOrd="0" destOrd="0" presId="urn:microsoft.com/office/officeart/2005/8/layout/hierarchy3"/>
    <dgm:cxn modelId="{4D92F4D2-F440-4A3F-96FD-8EE79B86BA12}" type="presParOf" srcId="{8BA30A92-F3C1-4D53-90A0-7038A6765409}" destId="{B4121F23-5636-4749-93CD-58C9DFC94DB8}" srcOrd="0" destOrd="0" presId="urn:microsoft.com/office/officeart/2005/8/layout/hierarchy3"/>
    <dgm:cxn modelId="{6147E78C-C069-4D1A-8A62-D93CCF7DE280}" type="presParOf" srcId="{8BA30A92-F3C1-4D53-90A0-7038A6765409}" destId="{A7FDC58B-0390-4851-ACAF-9C45E18BB184}" srcOrd="1" destOrd="0" presId="urn:microsoft.com/office/officeart/2005/8/layout/hierarchy3"/>
    <dgm:cxn modelId="{44C1B9CD-B3B1-42C8-B225-C859E5B397FF}" type="presParOf" srcId="{D23CF378-431A-4717-9834-A2638BCABDDF}" destId="{A814C952-7DED-43F0-AB90-C9131820237C}" srcOrd="1" destOrd="0" presId="urn:microsoft.com/office/officeart/2005/8/layout/hierarchy3"/>
    <dgm:cxn modelId="{7F3876A7-F26B-4103-9887-5E3C1A1BC3A7}" type="presParOf" srcId="{A814C952-7DED-43F0-AB90-C9131820237C}" destId="{62AA79A1-1151-4070-84DD-46163E51C9A3}" srcOrd="0" destOrd="0" presId="urn:microsoft.com/office/officeart/2005/8/layout/hierarchy3"/>
    <dgm:cxn modelId="{EE1FF27C-0882-462A-99B5-257A20D9CFF4}" type="presParOf" srcId="{A814C952-7DED-43F0-AB90-C9131820237C}" destId="{AA167097-1753-4444-8BAC-DA9E3C7B6D24}" srcOrd="1" destOrd="0" presId="urn:microsoft.com/office/officeart/2005/8/layout/hierarchy3"/>
    <dgm:cxn modelId="{14F2413B-3FF9-4732-AB43-E8D2E76E02D0}" type="presParOf" srcId="{A814C952-7DED-43F0-AB90-C9131820237C}" destId="{74DD07A7-9A34-4140-B3DA-153D0961F88B}" srcOrd="2" destOrd="0" presId="urn:microsoft.com/office/officeart/2005/8/layout/hierarchy3"/>
    <dgm:cxn modelId="{BD01DF3B-D391-4AE0-A991-4D91EE73663C}" type="presParOf" srcId="{A814C952-7DED-43F0-AB90-C9131820237C}" destId="{67330FD9-488C-45AD-AF94-D4616B8AA28C}" srcOrd="3" destOrd="0" presId="urn:microsoft.com/office/officeart/2005/8/layout/hierarchy3"/>
    <dgm:cxn modelId="{DCC9B986-193E-410C-9126-5D8EFAB28CEE}" type="presParOf" srcId="{87A2B1FA-8E68-49D5-8E9B-AF366DF9A9E7}" destId="{7A63620D-1311-480D-9BDF-23579CDE9AC6}" srcOrd="1" destOrd="0" presId="urn:microsoft.com/office/officeart/2005/8/layout/hierarchy3"/>
    <dgm:cxn modelId="{487B245B-3EB4-407F-AAA2-0B3F03992906}" type="presParOf" srcId="{7A63620D-1311-480D-9BDF-23579CDE9AC6}" destId="{D30B5309-BB22-4ED7-A0F3-BCDA2DAF408A}" srcOrd="0" destOrd="0" presId="urn:microsoft.com/office/officeart/2005/8/layout/hierarchy3"/>
    <dgm:cxn modelId="{2CBD1DFB-E2DB-429C-8B6B-B78834B4862A}" type="presParOf" srcId="{D30B5309-BB22-4ED7-A0F3-BCDA2DAF408A}" destId="{96BAF72B-A2A8-46A2-B39A-415C20E135A7}" srcOrd="0" destOrd="0" presId="urn:microsoft.com/office/officeart/2005/8/layout/hierarchy3"/>
    <dgm:cxn modelId="{87064F47-6D03-4A9E-A4EA-F492C69C7FA3}" type="presParOf" srcId="{D30B5309-BB22-4ED7-A0F3-BCDA2DAF408A}" destId="{FE0A2D1E-13BA-4EFA-BCAF-C02C2D902A18}" srcOrd="1" destOrd="0" presId="urn:microsoft.com/office/officeart/2005/8/layout/hierarchy3"/>
    <dgm:cxn modelId="{91FCD897-ABDC-4780-9327-C34B6F48EE1D}" type="presParOf" srcId="{7A63620D-1311-480D-9BDF-23579CDE9AC6}" destId="{B3DFF28B-1A01-45C2-A929-73900708E459}" srcOrd="1" destOrd="0" presId="urn:microsoft.com/office/officeart/2005/8/layout/hierarchy3"/>
    <dgm:cxn modelId="{05D4DF12-5383-42DB-9928-08F768830A86}" type="presParOf" srcId="{B3DFF28B-1A01-45C2-A929-73900708E459}" destId="{965A6C3A-4E21-4C8F-A14E-AC0F4CAD90A9}" srcOrd="0" destOrd="0" presId="urn:microsoft.com/office/officeart/2005/8/layout/hierarchy3"/>
    <dgm:cxn modelId="{BCF184C6-B71C-43D7-A4A4-502175EE5E87}" type="presParOf" srcId="{B3DFF28B-1A01-45C2-A929-73900708E459}" destId="{F5C84E7D-A3E5-4D2F-BECB-019CAE7B3653}" srcOrd="1" destOrd="0" presId="urn:microsoft.com/office/officeart/2005/8/layout/hierarchy3"/>
    <dgm:cxn modelId="{215690C9-FDA4-4F34-BC50-AC9584B890F3}" type="presParOf" srcId="{B3DFF28B-1A01-45C2-A929-73900708E459}" destId="{B8DE8F0D-479F-48AC-9383-CD2540A5BAED}" srcOrd="2" destOrd="0" presId="urn:microsoft.com/office/officeart/2005/8/layout/hierarchy3"/>
    <dgm:cxn modelId="{2C4BAE6F-2C98-467E-9966-D8817CC5BECB}" type="presParOf" srcId="{B3DFF28B-1A01-45C2-A929-73900708E459}" destId="{09AE4EC7-7CF7-4316-83FB-9888B277388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EBF4BD-DE70-4533-81FC-9DB2F942BAF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736155-B19C-46D4-BEEF-8FF9AB73A515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No copyright, free to all</a:t>
          </a:r>
          <a:endParaRPr lang="en-US" dirty="0"/>
        </a:p>
      </dgm:t>
    </dgm:pt>
    <dgm:pt modelId="{A8EFFBCE-DCC3-4233-BF7C-E83D93A96531}" type="parTrans" cxnId="{F5B62078-53D3-4C5F-A3C6-C9E0F135F1A1}">
      <dgm:prSet/>
      <dgm:spPr/>
      <dgm:t>
        <a:bodyPr/>
        <a:lstStyle/>
        <a:p>
          <a:endParaRPr lang="en-US"/>
        </a:p>
      </dgm:t>
    </dgm:pt>
    <dgm:pt modelId="{6726FBE9-B482-43F8-AEE5-D7C8E89520FA}" type="sibTrans" cxnId="{F5B62078-53D3-4C5F-A3C6-C9E0F135F1A1}">
      <dgm:prSet/>
      <dgm:spPr/>
      <dgm:t>
        <a:bodyPr/>
        <a:lstStyle/>
        <a:p>
          <a:endParaRPr lang="en-US"/>
        </a:p>
      </dgm:t>
    </dgm:pt>
    <dgm:pt modelId="{DD201B4B-5577-45F3-8BDF-3A07FF91D1E9}">
      <dgm:prSet phldrT="[Text]"/>
      <dgm:spPr/>
      <dgm:t>
        <a:bodyPr/>
        <a:lstStyle/>
        <a:p>
          <a:r>
            <a:rPr lang="en-US" dirty="0" smtClean="0"/>
            <a:t>Public Domain</a:t>
          </a:r>
          <a:endParaRPr lang="en-US" dirty="0"/>
        </a:p>
      </dgm:t>
    </dgm:pt>
    <dgm:pt modelId="{31F6A667-EFA3-4C0F-B81F-A072613FE933}" type="parTrans" cxnId="{7D088E65-BEF3-4D86-84EE-1CAE23EAB61A}">
      <dgm:prSet/>
      <dgm:spPr/>
      <dgm:t>
        <a:bodyPr/>
        <a:lstStyle/>
        <a:p>
          <a:endParaRPr lang="en-US"/>
        </a:p>
      </dgm:t>
    </dgm:pt>
    <dgm:pt modelId="{81039CCD-234C-47FA-BEED-43FE689EB8F9}" type="sibTrans" cxnId="{7D088E65-BEF3-4D86-84EE-1CAE23EAB61A}">
      <dgm:prSet/>
      <dgm:spPr/>
      <dgm:t>
        <a:bodyPr/>
        <a:lstStyle/>
        <a:p>
          <a:endParaRPr lang="en-US"/>
        </a:p>
      </dgm:t>
    </dgm:pt>
    <dgm:pt modelId="{468C9F77-7DB3-4250-B3CB-E768C4A7C510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Copyrighted but free </a:t>
          </a:r>
          <a:endParaRPr lang="en-US" dirty="0"/>
        </a:p>
      </dgm:t>
    </dgm:pt>
    <dgm:pt modelId="{FA724B7B-F021-41B8-8D19-49D3AE47C0B5}" type="parTrans" cxnId="{3F6B62AD-3064-439B-A7AA-2C6EF106BECF}">
      <dgm:prSet/>
      <dgm:spPr/>
      <dgm:t>
        <a:bodyPr/>
        <a:lstStyle/>
        <a:p>
          <a:endParaRPr lang="en-US"/>
        </a:p>
      </dgm:t>
    </dgm:pt>
    <dgm:pt modelId="{365E1DE6-FEC8-4F16-80A4-E7393173F451}" type="sibTrans" cxnId="{3F6B62AD-3064-439B-A7AA-2C6EF106BECF}">
      <dgm:prSet/>
      <dgm:spPr/>
      <dgm:t>
        <a:bodyPr/>
        <a:lstStyle/>
        <a:p>
          <a:endParaRPr lang="en-US"/>
        </a:p>
      </dgm:t>
    </dgm:pt>
    <dgm:pt modelId="{44DE04B9-E636-4DD0-ABC0-DAF386984F72}">
      <dgm:prSet phldrT="[Text]"/>
      <dgm:spPr/>
      <dgm:t>
        <a:bodyPr/>
        <a:lstStyle/>
        <a:p>
          <a:r>
            <a:rPr lang="en-US" dirty="0" smtClean="0"/>
            <a:t>Freeware</a:t>
          </a:r>
          <a:endParaRPr lang="en-US" dirty="0"/>
        </a:p>
      </dgm:t>
    </dgm:pt>
    <dgm:pt modelId="{357AF5DE-78CD-4B76-A608-F8D430C47C7D}" type="parTrans" cxnId="{DA465F64-67AD-4333-A8F8-33EEF081EB49}">
      <dgm:prSet/>
      <dgm:spPr/>
      <dgm:t>
        <a:bodyPr/>
        <a:lstStyle/>
        <a:p>
          <a:endParaRPr lang="en-US"/>
        </a:p>
      </dgm:t>
    </dgm:pt>
    <dgm:pt modelId="{33B4CD5F-2DCE-4ADD-8769-F817A8546559}" type="sibTrans" cxnId="{DA465F64-67AD-4333-A8F8-33EEF081EB49}">
      <dgm:prSet/>
      <dgm:spPr/>
      <dgm:t>
        <a:bodyPr/>
        <a:lstStyle/>
        <a:p>
          <a:endParaRPr lang="en-US"/>
        </a:p>
      </dgm:t>
    </dgm:pt>
    <dgm:pt modelId="{C5E8EDBD-8E8B-4FBF-AD77-84A369335B58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Copyrighted with use restrictions</a:t>
          </a:r>
          <a:endParaRPr lang="en-US" dirty="0"/>
        </a:p>
      </dgm:t>
    </dgm:pt>
    <dgm:pt modelId="{A21F3F12-9088-4D50-B6D0-2A8B491CA50A}" type="parTrans" cxnId="{F1F438FD-4E67-453F-9D22-3246A8BBAA95}">
      <dgm:prSet/>
      <dgm:spPr/>
      <dgm:t>
        <a:bodyPr/>
        <a:lstStyle/>
        <a:p>
          <a:endParaRPr lang="en-US"/>
        </a:p>
      </dgm:t>
    </dgm:pt>
    <dgm:pt modelId="{680A432C-B4F7-4830-BBA2-ECFA98F5AEE0}" type="sibTrans" cxnId="{F1F438FD-4E67-453F-9D22-3246A8BBAA95}">
      <dgm:prSet/>
      <dgm:spPr/>
      <dgm:t>
        <a:bodyPr/>
        <a:lstStyle/>
        <a:p>
          <a:endParaRPr lang="en-US"/>
        </a:p>
      </dgm:t>
    </dgm:pt>
    <dgm:pt modelId="{58020B77-CF62-4C62-A7CE-A77204465D50}">
      <dgm:prSet phldrT="[Text]"/>
      <dgm:spPr/>
      <dgm:t>
        <a:bodyPr/>
        <a:lstStyle/>
        <a:p>
          <a:r>
            <a:rPr lang="en-US" dirty="0" smtClean="0"/>
            <a:t>Shareware</a:t>
          </a:r>
          <a:endParaRPr lang="en-US" dirty="0"/>
        </a:p>
      </dgm:t>
    </dgm:pt>
    <dgm:pt modelId="{9C4EC9F7-158B-4735-BF32-714D0F24725E}" type="parTrans" cxnId="{24F16668-FBC0-4DC5-B0F3-5C631A047205}">
      <dgm:prSet/>
      <dgm:spPr/>
      <dgm:t>
        <a:bodyPr/>
        <a:lstStyle/>
        <a:p>
          <a:endParaRPr lang="en-US"/>
        </a:p>
      </dgm:t>
    </dgm:pt>
    <dgm:pt modelId="{9B1C293F-D36B-4473-A4FE-82421C853271}" type="sibTrans" cxnId="{24F16668-FBC0-4DC5-B0F3-5C631A047205}">
      <dgm:prSet/>
      <dgm:spPr/>
      <dgm:t>
        <a:bodyPr/>
        <a:lstStyle/>
        <a:p>
          <a:endParaRPr lang="en-US"/>
        </a:p>
      </dgm:t>
    </dgm:pt>
    <dgm:pt modelId="{BB8C1C04-1F7D-4FB8-85DD-83D88CCDE81E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smtClean="0"/>
            <a:t>Copyrighted, at a cost, all restrictions possible</a:t>
          </a:r>
          <a:endParaRPr lang="en-US" dirty="0"/>
        </a:p>
      </dgm:t>
    </dgm:pt>
    <dgm:pt modelId="{28A533FC-7D8E-4697-B338-50374B7114F9}" type="parTrans" cxnId="{422AA37D-11EF-4FE6-AF23-08DD6A0BC0C3}">
      <dgm:prSet/>
      <dgm:spPr/>
      <dgm:t>
        <a:bodyPr/>
        <a:lstStyle/>
        <a:p>
          <a:endParaRPr lang="en-US"/>
        </a:p>
      </dgm:t>
    </dgm:pt>
    <dgm:pt modelId="{7859C7B5-2D42-4439-BF76-FDC7BD3D1691}" type="sibTrans" cxnId="{422AA37D-11EF-4FE6-AF23-08DD6A0BC0C3}">
      <dgm:prSet/>
      <dgm:spPr/>
      <dgm:t>
        <a:bodyPr/>
        <a:lstStyle/>
        <a:p>
          <a:endParaRPr lang="en-US"/>
        </a:p>
      </dgm:t>
    </dgm:pt>
    <dgm:pt modelId="{52947C07-0E1D-42DB-ACF2-710149658F42}">
      <dgm:prSet phldrT="[Text]"/>
      <dgm:spPr/>
      <dgm:t>
        <a:bodyPr/>
        <a:lstStyle/>
        <a:p>
          <a:r>
            <a:rPr lang="en-US" dirty="0" smtClean="0"/>
            <a:t>All </a:t>
          </a:r>
          <a:r>
            <a:rPr lang="en-US" smtClean="0"/>
            <a:t>Rights Reserved</a:t>
          </a:r>
          <a:endParaRPr lang="en-US" dirty="0"/>
        </a:p>
      </dgm:t>
    </dgm:pt>
    <dgm:pt modelId="{BBA0F5F5-A0F7-473B-B9C9-D030DD981A39}" type="parTrans" cxnId="{CAB21640-1C8D-452B-BC6F-6D46D2B27B4F}">
      <dgm:prSet/>
      <dgm:spPr/>
      <dgm:t>
        <a:bodyPr/>
        <a:lstStyle/>
        <a:p>
          <a:endParaRPr lang="en-US"/>
        </a:p>
      </dgm:t>
    </dgm:pt>
    <dgm:pt modelId="{32DD1D70-D34C-4411-83D8-5802721CFD2E}" type="sibTrans" cxnId="{CAB21640-1C8D-452B-BC6F-6D46D2B27B4F}">
      <dgm:prSet/>
      <dgm:spPr/>
      <dgm:t>
        <a:bodyPr/>
        <a:lstStyle/>
        <a:p>
          <a:endParaRPr lang="en-US"/>
        </a:p>
      </dgm:t>
    </dgm:pt>
    <dgm:pt modelId="{5CA3EAD9-7A3C-4238-9536-58CFC78FAE5E}">
      <dgm:prSet phldrT="[Text]"/>
      <dgm:spPr/>
      <dgm:t>
        <a:bodyPr/>
        <a:lstStyle/>
        <a:p>
          <a:r>
            <a:rPr lang="en-US" dirty="0" smtClean="0"/>
            <a:t>Copyrighted, restrictions stipulated by creator. Free to share.</a:t>
          </a:r>
          <a:endParaRPr lang="en-US" dirty="0"/>
        </a:p>
      </dgm:t>
    </dgm:pt>
    <dgm:pt modelId="{1E048C76-36F1-4358-A38C-BACF70BBA1EE}" type="sibTrans" cxnId="{D7D803C6-37FE-4C9E-83A8-220E3E6506DE}">
      <dgm:prSet/>
      <dgm:spPr/>
      <dgm:t>
        <a:bodyPr/>
        <a:lstStyle/>
        <a:p>
          <a:endParaRPr lang="en-US"/>
        </a:p>
      </dgm:t>
    </dgm:pt>
    <dgm:pt modelId="{92799B4F-23FD-4F13-A6C8-F59BDE5BB6E4}" type="parTrans" cxnId="{D7D803C6-37FE-4C9E-83A8-220E3E6506DE}">
      <dgm:prSet/>
      <dgm:spPr/>
      <dgm:t>
        <a:bodyPr/>
        <a:lstStyle/>
        <a:p>
          <a:endParaRPr lang="en-US"/>
        </a:p>
      </dgm:t>
    </dgm:pt>
    <dgm:pt modelId="{63C1765B-A615-479C-9321-0DD7EF61BEE3}">
      <dgm:prSet phldrT="[Text]"/>
      <dgm:spPr/>
      <dgm:t>
        <a:bodyPr/>
        <a:lstStyle/>
        <a:p>
          <a:r>
            <a:rPr lang="en-US" dirty="0" smtClean="0"/>
            <a:t>Creative Commons</a:t>
          </a:r>
          <a:endParaRPr lang="en-US" dirty="0"/>
        </a:p>
      </dgm:t>
    </dgm:pt>
    <dgm:pt modelId="{6B0D155E-F6C8-43CA-8D9E-2EB0F470A6B2}" type="parTrans" cxnId="{2D302271-8313-4B4C-8C45-3ADBA72AC80E}">
      <dgm:prSet/>
      <dgm:spPr/>
      <dgm:t>
        <a:bodyPr/>
        <a:lstStyle/>
        <a:p>
          <a:endParaRPr lang="en-US"/>
        </a:p>
      </dgm:t>
    </dgm:pt>
    <dgm:pt modelId="{79E3A6DC-711A-4CF4-9E4D-5AA2C816B776}" type="sibTrans" cxnId="{2D302271-8313-4B4C-8C45-3ADBA72AC80E}">
      <dgm:prSet/>
      <dgm:spPr/>
      <dgm:t>
        <a:bodyPr/>
        <a:lstStyle/>
        <a:p>
          <a:endParaRPr lang="en-US"/>
        </a:p>
      </dgm:t>
    </dgm:pt>
    <dgm:pt modelId="{EAE59291-BCF3-47B2-8A2A-6CFA3B2DD396}" type="pres">
      <dgm:prSet presAssocID="{74EBF4BD-DE70-4533-81FC-9DB2F942BAF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8F2BB09-89D9-4E29-85D5-4B6812C1B9B4}" type="pres">
      <dgm:prSet presAssocID="{74EBF4BD-DE70-4533-81FC-9DB2F942BAFA}" presName="Name1" presStyleCnt="0"/>
      <dgm:spPr/>
    </dgm:pt>
    <dgm:pt modelId="{8ABF61BC-0FE5-4454-88BF-EF68311018B0}" type="pres">
      <dgm:prSet presAssocID="{74EBF4BD-DE70-4533-81FC-9DB2F942BAFA}" presName="cycle" presStyleCnt="0"/>
      <dgm:spPr/>
    </dgm:pt>
    <dgm:pt modelId="{D2DF47AE-B1F9-4733-9C1C-2F306C39F0FB}" type="pres">
      <dgm:prSet presAssocID="{74EBF4BD-DE70-4533-81FC-9DB2F942BAFA}" presName="srcNode" presStyleLbl="node1" presStyleIdx="0" presStyleCnt="5"/>
      <dgm:spPr/>
    </dgm:pt>
    <dgm:pt modelId="{163E1046-34B4-4B1A-A9DD-D6E46FC4681A}" type="pres">
      <dgm:prSet presAssocID="{74EBF4BD-DE70-4533-81FC-9DB2F942BAFA}" presName="conn" presStyleLbl="parChTrans1D2" presStyleIdx="0" presStyleCnt="1"/>
      <dgm:spPr/>
      <dgm:t>
        <a:bodyPr/>
        <a:lstStyle/>
        <a:p>
          <a:endParaRPr lang="en-US"/>
        </a:p>
      </dgm:t>
    </dgm:pt>
    <dgm:pt modelId="{620F528A-D58E-4154-96BD-69CA3FC3A527}" type="pres">
      <dgm:prSet presAssocID="{74EBF4BD-DE70-4533-81FC-9DB2F942BAFA}" presName="extraNode" presStyleLbl="node1" presStyleIdx="0" presStyleCnt="5"/>
      <dgm:spPr/>
    </dgm:pt>
    <dgm:pt modelId="{6F7C793D-345E-4122-B02D-3B7B6C0B0105}" type="pres">
      <dgm:prSet presAssocID="{74EBF4BD-DE70-4533-81FC-9DB2F942BAFA}" presName="dstNode" presStyleLbl="node1" presStyleIdx="0" presStyleCnt="5"/>
      <dgm:spPr/>
    </dgm:pt>
    <dgm:pt modelId="{1F8F5970-FE96-4066-94C9-DC7629336A0D}" type="pres">
      <dgm:prSet presAssocID="{AB736155-B19C-46D4-BEEF-8FF9AB73A51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1F931-1C19-4130-AF91-D1AA3DDB01EC}" type="pres">
      <dgm:prSet presAssocID="{AB736155-B19C-46D4-BEEF-8FF9AB73A515}" presName="accent_1" presStyleCnt="0"/>
      <dgm:spPr/>
    </dgm:pt>
    <dgm:pt modelId="{64E3D496-E655-4B2D-A7C9-1719641CBED3}" type="pres">
      <dgm:prSet presAssocID="{AB736155-B19C-46D4-BEEF-8FF9AB73A515}" presName="accentRepeatNode" presStyleLbl="solidFgAcc1" presStyleIdx="0" presStyleCnt="5"/>
      <dgm:spPr/>
    </dgm:pt>
    <dgm:pt modelId="{FF89F082-8F22-4209-A715-4A962E66C2A5}" type="pres">
      <dgm:prSet presAssocID="{468C9F77-7DB3-4250-B3CB-E768C4A7C510}" presName="text_2" presStyleLbl="node1" presStyleIdx="1" presStyleCnt="5" custLinFactNeighborX="580" custLinFactNeighborY="-18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5F555-CA32-4567-ADBB-580CFEC50B22}" type="pres">
      <dgm:prSet presAssocID="{468C9F77-7DB3-4250-B3CB-E768C4A7C510}" presName="accent_2" presStyleCnt="0"/>
      <dgm:spPr/>
    </dgm:pt>
    <dgm:pt modelId="{4FDC7529-5D89-40B1-88E4-99F367A0CF7A}" type="pres">
      <dgm:prSet presAssocID="{468C9F77-7DB3-4250-B3CB-E768C4A7C510}" presName="accentRepeatNode" presStyleLbl="solidFgAcc1" presStyleIdx="1" presStyleCnt="5"/>
      <dgm:spPr/>
    </dgm:pt>
    <dgm:pt modelId="{5C86AD1E-0FBC-434A-8C51-0BCF29B98853}" type="pres">
      <dgm:prSet presAssocID="{C5E8EDBD-8E8B-4FBF-AD77-84A369335B5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BD47D-9DF8-4B1E-A1B5-C9B75510EE01}" type="pres">
      <dgm:prSet presAssocID="{C5E8EDBD-8E8B-4FBF-AD77-84A369335B58}" presName="accent_3" presStyleCnt="0"/>
      <dgm:spPr/>
    </dgm:pt>
    <dgm:pt modelId="{BBA6D1C3-29DA-4812-B145-94F3306987D8}" type="pres">
      <dgm:prSet presAssocID="{C5E8EDBD-8E8B-4FBF-AD77-84A369335B58}" presName="accentRepeatNode" presStyleLbl="solidFgAcc1" presStyleIdx="2" presStyleCnt="5"/>
      <dgm:spPr/>
    </dgm:pt>
    <dgm:pt modelId="{EBA54154-97F8-4DD5-8AE1-C6D1EC5986A4}" type="pres">
      <dgm:prSet presAssocID="{BB8C1C04-1F7D-4FB8-85DD-83D88CCDE81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1FCD9F-8730-4474-9D4D-98643747D1DE}" type="pres">
      <dgm:prSet presAssocID="{BB8C1C04-1F7D-4FB8-85DD-83D88CCDE81E}" presName="accent_4" presStyleCnt="0"/>
      <dgm:spPr/>
    </dgm:pt>
    <dgm:pt modelId="{80530BD0-24E6-4B6A-BE4B-CBD9C0F95A21}" type="pres">
      <dgm:prSet presAssocID="{BB8C1C04-1F7D-4FB8-85DD-83D88CCDE81E}" presName="accentRepeatNode" presStyleLbl="solidFgAcc1" presStyleIdx="3" presStyleCnt="5"/>
      <dgm:spPr/>
    </dgm:pt>
    <dgm:pt modelId="{B967F11D-95EA-4C4D-8CD3-A14F45D63E64}" type="pres">
      <dgm:prSet presAssocID="{5CA3EAD9-7A3C-4238-9536-58CFC78FAE5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0D5C1-B4B3-44B7-B76E-772810C0CAAF}" type="pres">
      <dgm:prSet presAssocID="{5CA3EAD9-7A3C-4238-9536-58CFC78FAE5E}" presName="accent_5" presStyleCnt="0"/>
      <dgm:spPr/>
    </dgm:pt>
    <dgm:pt modelId="{01E2FE8B-2F42-40D2-B559-C33F1A42B8DF}" type="pres">
      <dgm:prSet presAssocID="{5CA3EAD9-7A3C-4238-9536-58CFC78FAE5E}" presName="accentRepeatNode" presStyleLbl="solidFgAcc1" presStyleIdx="4" presStyleCnt="5"/>
      <dgm:spPr/>
    </dgm:pt>
  </dgm:ptLst>
  <dgm:cxnLst>
    <dgm:cxn modelId="{1BC4368E-7CAE-48B5-B1C9-18B524C3B55F}" type="presOf" srcId="{81039CCD-234C-47FA-BEED-43FE689EB8F9}" destId="{163E1046-34B4-4B1A-A9DD-D6E46FC4681A}" srcOrd="0" destOrd="0" presId="urn:microsoft.com/office/officeart/2008/layout/VerticalCurvedList"/>
    <dgm:cxn modelId="{2B030B98-2BE0-449F-8D76-B0527D5D439E}" type="presOf" srcId="{468C9F77-7DB3-4250-B3CB-E768C4A7C510}" destId="{FF89F082-8F22-4209-A715-4A962E66C2A5}" srcOrd="0" destOrd="0" presId="urn:microsoft.com/office/officeart/2008/layout/VerticalCurvedList"/>
    <dgm:cxn modelId="{72336D3C-58DA-4AD3-A9B4-5D6CBE22DED2}" type="presOf" srcId="{63C1765B-A615-479C-9321-0DD7EF61BEE3}" destId="{B967F11D-95EA-4C4D-8CD3-A14F45D63E64}" srcOrd="0" destOrd="1" presId="urn:microsoft.com/office/officeart/2008/layout/VerticalCurvedList"/>
    <dgm:cxn modelId="{422AA37D-11EF-4FE6-AF23-08DD6A0BC0C3}" srcId="{74EBF4BD-DE70-4533-81FC-9DB2F942BAFA}" destId="{BB8C1C04-1F7D-4FB8-85DD-83D88CCDE81E}" srcOrd="3" destOrd="0" parTransId="{28A533FC-7D8E-4697-B338-50374B7114F9}" sibTransId="{7859C7B5-2D42-4439-BF76-FDC7BD3D1691}"/>
    <dgm:cxn modelId="{1BA16819-187C-4BB4-B12A-390B3E265C61}" type="presOf" srcId="{58020B77-CF62-4C62-A7CE-A77204465D50}" destId="{5C86AD1E-0FBC-434A-8C51-0BCF29B98853}" srcOrd="0" destOrd="1" presId="urn:microsoft.com/office/officeart/2008/layout/VerticalCurvedList"/>
    <dgm:cxn modelId="{791305BB-1238-47BA-BC94-F06FF066524F}" type="presOf" srcId="{DD201B4B-5577-45F3-8BDF-3A07FF91D1E9}" destId="{1F8F5970-FE96-4066-94C9-DC7629336A0D}" srcOrd="0" destOrd="1" presId="urn:microsoft.com/office/officeart/2008/layout/VerticalCurvedList"/>
    <dgm:cxn modelId="{441B7B0A-9A42-4C80-BC13-C182B1D1C7CE}" type="presOf" srcId="{C5E8EDBD-8E8B-4FBF-AD77-84A369335B58}" destId="{5C86AD1E-0FBC-434A-8C51-0BCF29B98853}" srcOrd="0" destOrd="0" presId="urn:microsoft.com/office/officeart/2008/layout/VerticalCurvedList"/>
    <dgm:cxn modelId="{D7D803C6-37FE-4C9E-83A8-220E3E6506DE}" srcId="{74EBF4BD-DE70-4533-81FC-9DB2F942BAFA}" destId="{5CA3EAD9-7A3C-4238-9536-58CFC78FAE5E}" srcOrd="4" destOrd="0" parTransId="{92799B4F-23FD-4F13-A6C8-F59BDE5BB6E4}" sibTransId="{1E048C76-36F1-4358-A38C-BACF70BBA1EE}"/>
    <dgm:cxn modelId="{EC28A04F-CB13-459D-AA35-542862046B0F}" type="presOf" srcId="{52947C07-0E1D-42DB-ACF2-710149658F42}" destId="{EBA54154-97F8-4DD5-8AE1-C6D1EC5986A4}" srcOrd="0" destOrd="1" presId="urn:microsoft.com/office/officeart/2008/layout/VerticalCurvedList"/>
    <dgm:cxn modelId="{10D0918A-CEDF-4D53-8633-267A68F892E7}" type="presOf" srcId="{AB736155-B19C-46D4-BEEF-8FF9AB73A515}" destId="{1F8F5970-FE96-4066-94C9-DC7629336A0D}" srcOrd="0" destOrd="0" presId="urn:microsoft.com/office/officeart/2008/layout/VerticalCurvedList"/>
    <dgm:cxn modelId="{F1F438FD-4E67-453F-9D22-3246A8BBAA95}" srcId="{74EBF4BD-DE70-4533-81FC-9DB2F942BAFA}" destId="{C5E8EDBD-8E8B-4FBF-AD77-84A369335B58}" srcOrd="2" destOrd="0" parTransId="{A21F3F12-9088-4D50-B6D0-2A8B491CA50A}" sibTransId="{680A432C-B4F7-4830-BBA2-ECFA98F5AEE0}"/>
    <dgm:cxn modelId="{290145F0-2606-451B-AAA0-54B378A1B1AC}" type="presOf" srcId="{5CA3EAD9-7A3C-4238-9536-58CFC78FAE5E}" destId="{B967F11D-95EA-4C4D-8CD3-A14F45D63E64}" srcOrd="0" destOrd="0" presId="urn:microsoft.com/office/officeart/2008/layout/VerticalCurvedList"/>
    <dgm:cxn modelId="{2C457548-4BB9-4581-9B83-BA10431C1754}" type="presOf" srcId="{44DE04B9-E636-4DD0-ABC0-DAF386984F72}" destId="{FF89F082-8F22-4209-A715-4A962E66C2A5}" srcOrd="0" destOrd="1" presId="urn:microsoft.com/office/officeart/2008/layout/VerticalCurvedList"/>
    <dgm:cxn modelId="{CAB21640-1C8D-452B-BC6F-6D46D2B27B4F}" srcId="{BB8C1C04-1F7D-4FB8-85DD-83D88CCDE81E}" destId="{52947C07-0E1D-42DB-ACF2-710149658F42}" srcOrd="0" destOrd="0" parTransId="{BBA0F5F5-A0F7-473B-B9C9-D030DD981A39}" sibTransId="{32DD1D70-D34C-4411-83D8-5802721CFD2E}"/>
    <dgm:cxn modelId="{3F6B62AD-3064-439B-A7AA-2C6EF106BECF}" srcId="{74EBF4BD-DE70-4533-81FC-9DB2F942BAFA}" destId="{468C9F77-7DB3-4250-B3CB-E768C4A7C510}" srcOrd="1" destOrd="0" parTransId="{FA724B7B-F021-41B8-8D19-49D3AE47C0B5}" sibTransId="{365E1DE6-FEC8-4F16-80A4-E7393173F451}"/>
    <dgm:cxn modelId="{5DF5204F-089D-4455-8B14-09E0289E306C}" type="presOf" srcId="{BB8C1C04-1F7D-4FB8-85DD-83D88CCDE81E}" destId="{EBA54154-97F8-4DD5-8AE1-C6D1EC5986A4}" srcOrd="0" destOrd="0" presId="urn:microsoft.com/office/officeart/2008/layout/VerticalCurvedList"/>
    <dgm:cxn modelId="{24F16668-FBC0-4DC5-B0F3-5C631A047205}" srcId="{C5E8EDBD-8E8B-4FBF-AD77-84A369335B58}" destId="{58020B77-CF62-4C62-A7CE-A77204465D50}" srcOrd="0" destOrd="0" parTransId="{9C4EC9F7-158B-4735-BF32-714D0F24725E}" sibTransId="{9B1C293F-D36B-4473-A4FE-82421C853271}"/>
    <dgm:cxn modelId="{7D088E65-BEF3-4D86-84EE-1CAE23EAB61A}" srcId="{AB736155-B19C-46D4-BEEF-8FF9AB73A515}" destId="{DD201B4B-5577-45F3-8BDF-3A07FF91D1E9}" srcOrd="0" destOrd="0" parTransId="{31F6A667-EFA3-4C0F-B81F-A072613FE933}" sibTransId="{81039CCD-234C-47FA-BEED-43FE689EB8F9}"/>
    <dgm:cxn modelId="{F5B62078-53D3-4C5F-A3C6-C9E0F135F1A1}" srcId="{74EBF4BD-DE70-4533-81FC-9DB2F942BAFA}" destId="{AB736155-B19C-46D4-BEEF-8FF9AB73A515}" srcOrd="0" destOrd="0" parTransId="{A8EFFBCE-DCC3-4233-BF7C-E83D93A96531}" sibTransId="{6726FBE9-B482-43F8-AEE5-D7C8E89520FA}"/>
    <dgm:cxn modelId="{D8D30A24-EA04-41FD-A7B6-E5EDD15AC6B4}" type="presOf" srcId="{74EBF4BD-DE70-4533-81FC-9DB2F942BAFA}" destId="{EAE59291-BCF3-47B2-8A2A-6CFA3B2DD396}" srcOrd="0" destOrd="0" presId="urn:microsoft.com/office/officeart/2008/layout/VerticalCurvedList"/>
    <dgm:cxn modelId="{2D302271-8313-4B4C-8C45-3ADBA72AC80E}" srcId="{5CA3EAD9-7A3C-4238-9536-58CFC78FAE5E}" destId="{63C1765B-A615-479C-9321-0DD7EF61BEE3}" srcOrd="0" destOrd="0" parTransId="{6B0D155E-F6C8-43CA-8D9E-2EB0F470A6B2}" sibTransId="{79E3A6DC-711A-4CF4-9E4D-5AA2C816B776}"/>
    <dgm:cxn modelId="{DA465F64-67AD-4333-A8F8-33EEF081EB49}" srcId="{468C9F77-7DB3-4250-B3CB-E768C4A7C510}" destId="{44DE04B9-E636-4DD0-ABC0-DAF386984F72}" srcOrd="0" destOrd="0" parTransId="{357AF5DE-78CD-4B76-A608-F8D430C47C7D}" sibTransId="{33B4CD5F-2DCE-4ADD-8769-F817A8546559}"/>
    <dgm:cxn modelId="{F98FFB96-FEC2-41D2-9C8F-82DF206DF596}" type="presParOf" srcId="{EAE59291-BCF3-47B2-8A2A-6CFA3B2DD396}" destId="{E8F2BB09-89D9-4E29-85D5-4B6812C1B9B4}" srcOrd="0" destOrd="0" presId="urn:microsoft.com/office/officeart/2008/layout/VerticalCurvedList"/>
    <dgm:cxn modelId="{1D1CD5B2-F4F6-42B9-9F43-FE471DC73886}" type="presParOf" srcId="{E8F2BB09-89D9-4E29-85D5-4B6812C1B9B4}" destId="{8ABF61BC-0FE5-4454-88BF-EF68311018B0}" srcOrd="0" destOrd="0" presId="urn:microsoft.com/office/officeart/2008/layout/VerticalCurvedList"/>
    <dgm:cxn modelId="{525A1DBF-C9E2-4210-8751-CCB416278B5B}" type="presParOf" srcId="{8ABF61BC-0FE5-4454-88BF-EF68311018B0}" destId="{D2DF47AE-B1F9-4733-9C1C-2F306C39F0FB}" srcOrd="0" destOrd="0" presId="urn:microsoft.com/office/officeart/2008/layout/VerticalCurvedList"/>
    <dgm:cxn modelId="{ABE423ED-E761-4221-8696-64DF880CA635}" type="presParOf" srcId="{8ABF61BC-0FE5-4454-88BF-EF68311018B0}" destId="{163E1046-34B4-4B1A-A9DD-D6E46FC4681A}" srcOrd="1" destOrd="0" presId="urn:microsoft.com/office/officeart/2008/layout/VerticalCurvedList"/>
    <dgm:cxn modelId="{60155EFE-0D0A-4426-9D90-79DAEC031087}" type="presParOf" srcId="{8ABF61BC-0FE5-4454-88BF-EF68311018B0}" destId="{620F528A-D58E-4154-96BD-69CA3FC3A527}" srcOrd="2" destOrd="0" presId="urn:microsoft.com/office/officeart/2008/layout/VerticalCurvedList"/>
    <dgm:cxn modelId="{A5914CA7-836E-4575-ABC0-E36701A646BC}" type="presParOf" srcId="{8ABF61BC-0FE5-4454-88BF-EF68311018B0}" destId="{6F7C793D-345E-4122-B02D-3B7B6C0B0105}" srcOrd="3" destOrd="0" presId="urn:microsoft.com/office/officeart/2008/layout/VerticalCurvedList"/>
    <dgm:cxn modelId="{7BCDE5B6-4DAE-495C-95A9-D2D1E09CA126}" type="presParOf" srcId="{E8F2BB09-89D9-4E29-85D5-4B6812C1B9B4}" destId="{1F8F5970-FE96-4066-94C9-DC7629336A0D}" srcOrd="1" destOrd="0" presId="urn:microsoft.com/office/officeart/2008/layout/VerticalCurvedList"/>
    <dgm:cxn modelId="{D158C10A-06E6-4B36-8B4D-DDD2E68AE480}" type="presParOf" srcId="{E8F2BB09-89D9-4E29-85D5-4B6812C1B9B4}" destId="{C2F1F931-1C19-4130-AF91-D1AA3DDB01EC}" srcOrd="2" destOrd="0" presId="urn:microsoft.com/office/officeart/2008/layout/VerticalCurvedList"/>
    <dgm:cxn modelId="{2C8F3ED7-BA89-4C2C-B21D-AA618B207547}" type="presParOf" srcId="{C2F1F931-1C19-4130-AF91-D1AA3DDB01EC}" destId="{64E3D496-E655-4B2D-A7C9-1719641CBED3}" srcOrd="0" destOrd="0" presId="urn:microsoft.com/office/officeart/2008/layout/VerticalCurvedList"/>
    <dgm:cxn modelId="{CFBCE626-171B-49C2-A03C-2B3D87C9662C}" type="presParOf" srcId="{E8F2BB09-89D9-4E29-85D5-4B6812C1B9B4}" destId="{FF89F082-8F22-4209-A715-4A962E66C2A5}" srcOrd="3" destOrd="0" presId="urn:microsoft.com/office/officeart/2008/layout/VerticalCurvedList"/>
    <dgm:cxn modelId="{84C981CB-C9F5-49F1-955F-9449CD5C55E4}" type="presParOf" srcId="{E8F2BB09-89D9-4E29-85D5-4B6812C1B9B4}" destId="{E015F555-CA32-4567-ADBB-580CFEC50B22}" srcOrd="4" destOrd="0" presId="urn:microsoft.com/office/officeart/2008/layout/VerticalCurvedList"/>
    <dgm:cxn modelId="{ABAB25FB-1402-4E72-8846-AC0DA89E5903}" type="presParOf" srcId="{E015F555-CA32-4567-ADBB-580CFEC50B22}" destId="{4FDC7529-5D89-40B1-88E4-99F367A0CF7A}" srcOrd="0" destOrd="0" presId="urn:microsoft.com/office/officeart/2008/layout/VerticalCurvedList"/>
    <dgm:cxn modelId="{2F2CB185-F0C7-4B49-BC3C-A5B50038FCAA}" type="presParOf" srcId="{E8F2BB09-89D9-4E29-85D5-4B6812C1B9B4}" destId="{5C86AD1E-0FBC-434A-8C51-0BCF29B98853}" srcOrd="5" destOrd="0" presId="urn:microsoft.com/office/officeart/2008/layout/VerticalCurvedList"/>
    <dgm:cxn modelId="{3CB0AC08-47B6-4D11-9B08-96FD9B10B763}" type="presParOf" srcId="{E8F2BB09-89D9-4E29-85D5-4B6812C1B9B4}" destId="{1F7BD47D-9DF8-4B1E-A1B5-C9B75510EE01}" srcOrd="6" destOrd="0" presId="urn:microsoft.com/office/officeart/2008/layout/VerticalCurvedList"/>
    <dgm:cxn modelId="{EF07DCE8-8B1F-4CC6-8CF8-EEC49CA4B9EA}" type="presParOf" srcId="{1F7BD47D-9DF8-4B1E-A1B5-C9B75510EE01}" destId="{BBA6D1C3-29DA-4812-B145-94F3306987D8}" srcOrd="0" destOrd="0" presId="urn:microsoft.com/office/officeart/2008/layout/VerticalCurvedList"/>
    <dgm:cxn modelId="{287D0D45-C923-44E2-8BD8-DDF4EF95B014}" type="presParOf" srcId="{E8F2BB09-89D9-4E29-85D5-4B6812C1B9B4}" destId="{EBA54154-97F8-4DD5-8AE1-C6D1EC5986A4}" srcOrd="7" destOrd="0" presId="urn:microsoft.com/office/officeart/2008/layout/VerticalCurvedList"/>
    <dgm:cxn modelId="{26B90782-1BE5-4571-B095-948273147B6D}" type="presParOf" srcId="{E8F2BB09-89D9-4E29-85D5-4B6812C1B9B4}" destId="{EF1FCD9F-8730-4474-9D4D-98643747D1DE}" srcOrd="8" destOrd="0" presId="urn:microsoft.com/office/officeart/2008/layout/VerticalCurvedList"/>
    <dgm:cxn modelId="{FA7F6A55-A008-4C14-9D5A-E45911A5B2C8}" type="presParOf" srcId="{EF1FCD9F-8730-4474-9D4D-98643747D1DE}" destId="{80530BD0-24E6-4B6A-BE4B-CBD9C0F95A21}" srcOrd="0" destOrd="0" presId="urn:microsoft.com/office/officeart/2008/layout/VerticalCurvedList"/>
    <dgm:cxn modelId="{7B93F24E-4E7B-455A-96E1-ED674D263883}" type="presParOf" srcId="{E8F2BB09-89D9-4E29-85D5-4B6812C1B9B4}" destId="{B967F11D-95EA-4C4D-8CD3-A14F45D63E64}" srcOrd="9" destOrd="0" presId="urn:microsoft.com/office/officeart/2008/layout/VerticalCurvedList"/>
    <dgm:cxn modelId="{9B08AA33-9B01-4394-A6D6-30645AE3AE15}" type="presParOf" srcId="{E8F2BB09-89D9-4E29-85D5-4B6812C1B9B4}" destId="{4810D5C1-B4B3-44B7-B76E-772810C0CAAF}" srcOrd="10" destOrd="0" presId="urn:microsoft.com/office/officeart/2008/layout/VerticalCurvedList"/>
    <dgm:cxn modelId="{9BD43D77-385C-4DAF-A110-46E0613216E7}" type="presParOf" srcId="{4810D5C1-B4B3-44B7-B76E-772810C0CAAF}" destId="{01E2FE8B-2F42-40D2-B559-C33F1A42B8D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523767-AD44-4450-BDED-CF4C227B7F23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C397FA-DEBF-4B46-8CBF-1634F8E8E5E7}">
      <dgm:prSet phldrT="[Text]"/>
      <dgm:spPr/>
      <dgm:t>
        <a:bodyPr/>
        <a:lstStyle/>
        <a:p>
          <a:r>
            <a:rPr lang="en-US" dirty="0" smtClean="0"/>
            <a:t>SPAM</a:t>
          </a:r>
          <a:endParaRPr lang="en-US" dirty="0"/>
        </a:p>
      </dgm:t>
    </dgm:pt>
    <dgm:pt modelId="{FC731B18-736F-4980-BCC8-5D84812F01EE}" type="parTrans" cxnId="{256D969D-DA7E-4808-ACAA-C76F6839277D}">
      <dgm:prSet/>
      <dgm:spPr/>
      <dgm:t>
        <a:bodyPr/>
        <a:lstStyle/>
        <a:p>
          <a:endParaRPr lang="en-US"/>
        </a:p>
      </dgm:t>
    </dgm:pt>
    <dgm:pt modelId="{BBC9B1EF-DA4C-49CD-9A13-323F5ED77116}" type="sibTrans" cxnId="{256D969D-DA7E-4808-ACAA-C76F6839277D}">
      <dgm:prSet/>
      <dgm:spPr/>
      <dgm:t>
        <a:bodyPr/>
        <a:lstStyle/>
        <a:p>
          <a:endParaRPr lang="en-US"/>
        </a:p>
      </dgm:t>
    </dgm:pt>
    <dgm:pt modelId="{F9B5F48C-CE53-48F7-A99F-BCDA5324A737}">
      <dgm:prSet phldrT="[Text]"/>
      <dgm:spPr/>
      <dgm:t>
        <a:bodyPr/>
        <a:lstStyle/>
        <a:p>
          <a:r>
            <a:rPr lang="en-US" dirty="0" smtClean="0"/>
            <a:t>Irrelevant or inappropriate messages sent on the Internet</a:t>
          </a:r>
          <a:endParaRPr lang="en-US" dirty="0"/>
        </a:p>
      </dgm:t>
    </dgm:pt>
    <dgm:pt modelId="{CA648D15-3845-4A66-97DB-83AF1666C967}" type="parTrans" cxnId="{CE8B76B5-E2B3-43D0-A1EF-9EC04EA2CF67}">
      <dgm:prSet/>
      <dgm:spPr/>
      <dgm:t>
        <a:bodyPr/>
        <a:lstStyle/>
        <a:p>
          <a:endParaRPr lang="en-US"/>
        </a:p>
      </dgm:t>
    </dgm:pt>
    <dgm:pt modelId="{DBAAA07C-8D40-4249-B4DF-ABFE7CC8B5EE}" type="sibTrans" cxnId="{CE8B76B5-E2B3-43D0-A1EF-9EC04EA2CF67}">
      <dgm:prSet/>
      <dgm:spPr/>
      <dgm:t>
        <a:bodyPr/>
        <a:lstStyle/>
        <a:p>
          <a:endParaRPr lang="en-US"/>
        </a:p>
      </dgm:t>
    </dgm:pt>
    <dgm:pt modelId="{E900E88C-6911-491F-8093-CC2C3AB984F2}">
      <dgm:prSet phldrT="[Text]"/>
      <dgm:spPr/>
      <dgm:t>
        <a:bodyPr/>
        <a:lstStyle/>
        <a:p>
          <a:r>
            <a:rPr lang="en-US" dirty="0" smtClean="0"/>
            <a:t>Junk Mail</a:t>
          </a:r>
          <a:endParaRPr lang="en-US" dirty="0"/>
        </a:p>
      </dgm:t>
    </dgm:pt>
    <dgm:pt modelId="{94E33E0D-1C30-458D-BA8A-C77BF36E6EE2}" type="parTrans" cxnId="{CCC73F33-C0F4-4023-8294-2274670D3C5D}">
      <dgm:prSet/>
      <dgm:spPr/>
      <dgm:t>
        <a:bodyPr/>
        <a:lstStyle/>
        <a:p>
          <a:endParaRPr lang="en-US"/>
        </a:p>
      </dgm:t>
    </dgm:pt>
    <dgm:pt modelId="{92F03A55-8AF0-4F64-99BD-94EA145CA938}" type="sibTrans" cxnId="{CCC73F33-C0F4-4023-8294-2274670D3C5D}">
      <dgm:prSet/>
      <dgm:spPr/>
      <dgm:t>
        <a:bodyPr/>
        <a:lstStyle/>
        <a:p>
          <a:endParaRPr lang="en-US"/>
        </a:p>
      </dgm:t>
    </dgm:pt>
    <dgm:pt modelId="{DCB8643D-0BF4-4B2F-91AE-F9EF36DFFE99}">
      <dgm:prSet phldrT="[Text]"/>
      <dgm:spPr/>
      <dgm:t>
        <a:bodyPr/>
        <a:lstStyle/>
        <a:p>
          <a:r>
            <a:rPr lang="en-US" dirty="0" smtClean="0"/>
            <a:t>Unsolicited advertising or promotional material received though email</a:t>
          </a:r>
          <a:endParaRPr lang="en-US" dirty="0"/>
        </a:p>
      </dgm:t>
    </dgm:pt>
    <dgm:pt modelId="{4F582249-2E29-422C-B1CA-5AD19B61EAB1}" type="parTrans" cxnId="{861B7166-0780-4A46-915F-DB956A841B7D}">
      <dgm:prSet/>
      <dgm:spPr/>
      <dgm:t>
        <a:bodyPr/>
        <a:lstStyle/>
        <a:p>
          <a:endParaRPr lang="en-US"/>
        </a:p>
      </dgm:t>
    </dgm:pt>
    <dgm:pt modelId="{BDF3E3F5-61B6-43C5-9A8B-1B76832705A1}" type="sibTrans" cxnId="{861B7166-0780-4A46-915F-DB956A841B7D}">
      <dgm:prSet/>
      <dgm:spPr/>
      <dgm:t>
        <a:bodyPr/>
        <a:lstStyle/>
        <a:p>
          <a:endParaRPr lang="en-US"/>
        </a:p>
      </dgm:t>
    </dgm:pt>
    <dgm:pt modelId="{E1174CEB-A785-4273-BC1A-63F715707035}">
      <dgm:prSet phldrT="[Text]"/>
      <dgm:spPr/>
      <dgm:t>
        <a:bodyPr/>
        <a:lstStyle/>
        <a:p>
          <a:r>
            <a:rPr lang="en-US" dirty="0" smtClean="0"/>
            <a:t>Many are sent with malicious intent</a:t>
          </a:r>
          <a:endParaRPr lang="en-US" dirty="0"/>
        </a:p>
      </dgm:t>
    </dgm:pt>
    <dgm:pt modelId="{FBB2A43F-F70D-4526-8E16-D2C658913521}" type="parTrans" cxnId="{4B4AF459-990F-4595-906C-FC135578C8E5}">
      <dgm:prSet/>
      <dgm:spPr/>
      <dgm:t>
        <a:bodyPr/>
        <a:lstStyle/>
        <a:p>
          <a:endParaRPr lang="en-US"/>
        </a:p>
      </dgm:t>
    </dgm:pt>
    <dgm:pt modelId="{0DBE8458-3701-4A95-9EA8-DC6B4DA01A93}" type="sibTrans" cxnId="{4B4AF459-990F-4595-906C-FC135578C8E5}">
      <dgm:prSet/>
      <dgm:spPr/>
      <dgm:t>
        <a:bodyPr/>
        <a:lstStyle/>
        <a:p>
          <a:endParaRPr lang="en-US"/>
        </a:p>
      </dgm:t>
    </dgm:pt>
    <dgm:pt modelId="{EEA4317F-FB3A-437B-936C-8F8824E963C3}" type="pres">
      <dgm:prSet presAssocID="{5E523767-AD44-4450-BDED-CF4C227B7F23}" presName="compositeShape" presStyleCnt="0">
        <dgm:presLayoutVars>
          <dgm:chMax val="2"/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228991-478F-4206-86AD-A40A4BF63F27}" type="pres">
      <dgm:prSet presAssocID="{5E523767-AD44-4450-BDED-CF4C227B7F23}" presName="ribbon" presStyleLbl="node1" presStyleIdx="0" presStyleCnt="1"/>
      <dgm:spPr/>
    </dgm:pt>
    <dgm:pt modelId="{18F36DDB-8648-4E55-82A3-86DD226883F3}" type="pres">
      <dgm:prSet presAssocID="{5E523767-AD44-4450-BDED-CF4C227B7F23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E7B40B-0AD0-452E-994C-3BB17CF18DEA}" type="pres">
      <dgm:prSet presAssocID="{5E523767-AD44-4450-BDED-CF4C227B7F23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6D969D-DA7E-4808-ACAA-C76F6839277D}" srcId="{5E523767-AD44-4450-BDED-CF4C227B7F23}" destId="{E7C397FA-DEBF-4B46-8CBF-1634F8E8E5E7}" srcOrd="0" destOrd="0" parTransId="{FC731B18-736F-4980-BCC8-5D84812F01EE}" sibTransId="{BBC9B1EF-DA4C-49CD-9A13-323F5ED77116}"/>
    <dgm:cxn modelId="{CCC73F33-C0F4-4023-8294-2274670D3C5D}" srcId="{5E523767-AD44-4450-BDED-CF4C227B7F23}" destId="{E900E88C-6911-491F-8093-CC2C3AB984F2}" srcOrd="1" destOrd="0" parTransId="{94E33E0D-1C30-458D-BA8A-C77BF36E6EE2}" sibTransId="{92F03A55-8AF0-4F64-99BD-94EA145CA938}"/>
    <dgm:cxn modelId="{859BCAE2-E429-480D-8989-BDCA4A26AC61}" type="presOf" srcId="{F9B5F48C-CE53-48F7-A99F-BCDA5324A737}" destId="{CCE7B40B-0AD0-452E-994C-3BB17CF18DEA}" srcOrd="0" destOrd="1" presId="urn:microsoft.com/office/officeart/2005/8/layout/arrow6"/>
    <dgm:cxn modelId="{55C5EE37-45D6-496E-A664-0AA367DC242B}" type="presOf" srcId="{E1174CEB-A785-4273-BC1A-63F715707035}" destId="{CCE7B40B-0AD0-452E-994C-3BB17CF18DEA}" srcOrd="0" destOrd="2" presId="urn:microsoft.com/office/officeart/2005/8/layout/arrow6"/>
    <dgm:cxn modelId="{AE0A7F88-0182-4354-A8BA-ABBEC0329111}" type="presOf" srcId="{E7C397FA-DEBF-4B46-8CBF-1634F8E8E5E7}" destId="{CCE7B40B-0AD0-452E-994C-3BB17CF18DEA}" srcOrd="0" destOrd="0" presId="urn:microsoft.com/office/officeart/2005/8/layout/arrow6"/>
    <dgm:cxn modelId="{9E7D1FEA-BCCC-4ED5-BF88-9D0902AFE612}" type="presOf" srcId="{E900E88C-6911-491F-8093-CC2C3AB984F2}" destId="{18F36DDB-8648-4E55-82A3-86DD226883F3}" srcOrd="0" destOrd="0" presId="urn:microsoft.com/office/officeart/2005/8/layout/arrow6"/>
    <dgm:cxn modelId="{8B1B3905-0233-413E-B8B3-0F44B21F5FC3}" type="presOf" srcId="{DCB8643D-0BF4-4B2F-91AE-F9EF36DFFE99}" destId="{18F36DDB-8648-4E55-82A3-86DD226883F3}" srcOrd="0" destOrd="1" presId="urn:microsoft.com/office/officeart/2005/8/layout/arrow6"/>
    <dgm:cxn modelId="{4B4AF459-990F-4595-906C-FC135578C8E5}" srcId="{E7C397FA-DEBF-4B46-8CBF-1634F8E8E5E7}" destId="{E1174CEB-A785-4273-BC1A-63F715707035}" srcOrd="1" destOrd="0" parTransId="{FBB2A43F-F70D-4526-8E16-D2C658913521}" sibTransId="{0DBE8458-3701-4A95-9EA8-DC6B4DA01A93}"/>
    <dgm:cxn modelId="{0689A227-D31F-4C90-9C03-E23C921D4806}" type="presOf" srcId="{5E523767-AD44-4450-BDED-CF4C227B7F23}" destId="{EEA4317F-FB3A-437B-936C-8F8824E963C3}" srcOrd="0" destOrd="0" presId="urn:microsoft.com/office/officeart/2005/8/layout/arrow6"/>
    <dgm:cxn modelId="{861B7166-0780-4A46-915F-DB956A841B7D}" srcId="{E900E88C-6911-491F-8093-CC2C3AB984F2}" destId="{DCB8643D-0BF4-4B2F-91AE-F9EF36DFFE99}" srcOrd="0" destOrd="0" parTransId="{4F582249-2E29-422C-B1CA-5AD19B61EAB1}" sibTransId="{BDF3E3F5-61B6-43C5-9A8B-1B76832705A1}"/>
    <dgm:cxn modelId="{CE8B76B5-E2B3-43D0-A1EF-9EC04EA2CF67}" srcId="{E7C397FA-DEBF-4B46-8CBF-1634F8E8E5E7}" destId="{F9B5F48C-CE53-48F7-A99F-BCDA5324A737}" srcOrd="0" destOrd="0" parTransId="{CA648D15-3845-4A66-97DB-83AF1666C967}" sibTransId="{DBAAA07C-8D40-4249-B4DF-ABFE7CC8B5EE}"/>
    <dgm:cxn modelId="{312EBC15-522D-4E8F-9B41-7E0860C7275D}" type="presParOf" srcId="{EEA4317F-FB3A-437B-936C-8F8824E963C3}" destId="{16228991-478F-4206-86AD-A40A4BF63F27}" srcOrd="0" destOrd="0" presId="urn:microsoft.com/office/officeart/2005/8/layout/arrow6"/>
    <dgm:cxn modelId="{A12A7A46-85A0-479E-B780-59B05EF34202}" type="presParOf" srcId="{EEA4317F-FB3A-437B-936C-8F8824E963C3}" destId="{18F36DDB-8648-4E55-82A3-86DD226883F3}" srcOrd="1" destOrd="0" presId="urn:microsoft.com/office/officeart/2005/8/layout/arrow6"/>
    <dgm:cxn modelId="{03FA939C-95A0-43BD-BE14-4BAAD6CA06CD}" type="presParOf" srcId="{EEA4317F-FB3A-437B-936C-8F8824E963C3}" destId="{CCE7B40B-0AD0-452E-994C-3BB17CF18DEA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D4FF05-9B03-4510-BF0D-E4F0ED8D68BC}" type="doc">
      <dgm:prSet loTypeId="urn:microsoft.com/office/officeart/2005/8/layout/process1" loCatId="process" qsTypeId="urn:microsoft.com/office/officeart/2005/8/quickstyle/3d3" qsCatId="3D" csTypeId="urn:microsoft.com/office/officeart/2005/8/colors/colorful3" csCatId="colorful" phldr="1"/>
      <dgm:spPr/>
    </dgm:pt>
    <dgm:pt modelId="{3E80594F-4353-4E34-87F6-FB681DE3AE49}">
      <dgm:prSet phldrT="[Text]"/>
      <dgm:spPr/>
      <dgm:t>
        <a:bodyPr/>
        <a:lstStyle/>
        <a:p>
          <a:r>
            <a:rPr lang="en-US" dirty="0" smtClean="0"/>
            <a:t>Home Ribbon</a:t>
          </a:r>
          <a:endParaRPr lang="en-US" dirty="0"/>
        </a:p>
      </dgm:t>
    </dgm:pt>
    <dgm:pt modelId="{4478C8C7-283C-41C5-AF21-BDCE20588F4E}" type="parTrans" cxnId="{49FC6684-21FA-4712-8DBC-0A0C4FE67332}">
      <dgm:prSet/>
      <dgm:spPr/>
      <dgm:t>
        <a:bodyPr/>
        <a:lstStyle/>
        <a:p>
          <a:endParaRPr lang="en-US"/>
        </a:p>
      </dgm:t>
    </dgm:pt>
    <dgm:pt modelId="{682D7DA2-8006-477C-8EC4-C01D603D93AC}" type="sibTrans" cxnId="{49FC6684-21FA-4712-8DBC-0A0C4FE67332}">
      <dgm:prSet/>
      <dgm:spPr/>
      <dgm:t>
        <a:bodyPr/>
        <a:lstStyle/>
        <a:p>
          <a:endParaRPr lang="en-US"/>
        </a:p>
      </dgm:t>
    </dgm:pt>
    <dgm:pt modelId="{102F6A22-3367-4E73-8366-4FA97359546F}">
      <dgm:prSet phldrT="[Text]"/>
      <dgm:spPr/>
      <dgm:t>
        <a:bodyPr/>
        <a:lstStyle/>
        <a:p>
          <a:r>
            <a:rPr lang="en-US" dirty="0" smtClean="0"/>
            <a:t>Slide Group</a:t>
          </a:r>
          <a:endParaRPr lang="en-US" dirty="0"/>
        </a:p>
      </dgm:t>
    </dgm:pt>
    <dgm:pt modelId="{AFD9145C-0019-4B84-AAB9-8F4B5A4D6445}" type="parTrans" cxnId="{B8668001-1084-49B4-B5EA-68F5028D2497}">
      <dgm:prSet/>
      <dgm:spPr/>
      <dgm:t>
        <a:bodyPr/>
        <a:lstStyle/>
        <a:p>
          <a:endParaRPr lang="en-US"/>
        </a:p>
      </dgm:t>
    </dgm:pt>
    <dgm:pt modelId="{6EAFEE43-A6DE-461F-BFFD-1359F4E3CC3B}" type="sibTrans" cxnId="{B8668001-1084-49B4-B5EA-68F5028D2497}">
      <dgm:prSet/>
      <dgm:spPr/>
      <dgm:t>
        <a:bodyPr/>
        <a:lstStyle/>
        <a:p>
          <a:endParaRPr lang="en-US"/>
        </a:p>
      </dgm:t>
    </dgm:pt>
    <dgm:pt modelId="{9425D898-6EC3-4D77-8A67-74B0AA7C5151}">
      <dgm:prSet phldrT="[Text]"/>
      <dgm:spPr/>
      <dgm:t>
        <a:bodyPr/>
        <a:lstStyle/>
        <a:p>
          <a:r>
            <a:rPr lang="en-US" dirty="0" smtClean="0"/>
            <a:t>Layout Icon</a:t>
          </a:r>
          <a:endParaRPr lang="en-US" dirty="0"/>
        </a:p>
      </dgm:t>
    </dgm:pt>
    <dgm:pt modelId="{1217849B-3FC1-472B-809A-41E99CFAD813}" type="parTrans" cxnId="{AEDF4398-9BB8-4812-8AFF-8BDE2E42D19F}">
      <dgm:prSet/>
      <dgm:spPr/>
      <dgm:t>
        <a:bodyPr/>
        <a:lstStyle/>
        <a:p>
          <a:endParaRPr lang="en-US"/>
        </a:p>
      </dgm:t>
    </dgm:pt>
    <dgm:pt modelId="{B3C392A4-D285-4CD0-BA36-A23B0B70F5B9}" type="sibTrans" cxnId="{AEDF4398-9BB8-4812-8AFF-8BDE2E42D19F}">
      <dgm:prSet/>
      <dgm:spPr/>
      <dgm:t>
        <a:bodyPr/>
        <a:lstStyle/>
        <a:p>
          <a:endParaRPr lang="en-US"/>
        </a:p>
      </dgm:t>
    </dgm:pt>
    <dgm:pt modelId="{CAFE303B-3BDF-4EC7-BDD2-7004E9BD0B4D}" type="pres">
      <dgm:prSet presAssocID="{32D4FF05-9B03-4510-BF0D-E4F0ED8D68BC}" presName="Name0" presStyleCnt="0">
        <dgm:presLayoutVars>
          <dgm:dir/>
          <dgm:resizeHandles val="exact"/>
        </dgm:presLayoutVars>
      </dgm:prSet>
      <dgm:spPr/>
    </dgm:pt>
    <dgm:pt modelId="{76FDAC63-D861-4788-A862-CB33E011E792}" type="pres">
      <dgm:prSet presAssocID="{3E80594F-4353-4E34-87F6-FB681DE3AE4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6B7AB-3BCE-40AA-89C8-F0579DE133BE}" type="pres">
      <dgm:prSet presAssocID="{682D7DA2-8006-477C-8EC4-C01D603D93AC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D457CC5-DC39-469A-B405-A74EE9C7326C}" type="pres">
      <dgm:prSet presAssocID="{682D7DA2-8006-477C-8EC4-C01D603D93AC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775C51E9-0006-4000-A636-02129F987805}" type="pres">
      <dgm:prSet presAssocID="{102F6A22-3367-4E73-8366-4FA97359546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257CCB-1220-4DDC-BF2E-3682BDA275E4}" type="pres">
      <dgm:prSet presAssocID="{6EAFEE43-A6DE-461F-BFFD-1359F4E3CC3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82C1D5A-A8F3-447D-98C2-6B71A8D4B631}" type="pres">
      <dgm:prSet presAssocID="{6EAFEE43-A6DE-461F-BFFD-1359F4E3CC3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D66D0344-52B9-4BE7-A387-27564F943DAE}" type="pres">
      <dgm:prSet presAssocID="{9425D898-6EC3-4D77-8A67-74B0AA7C515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FFBDB8-900A-473A-96C2-18B97B64AEF9}" type="presOf" srcId="{3E80594F-4353-4E34-87F6-FB681DE3AE49}" destId="{76FDAC63-D861-4788-A862-CB33E011E792}" srcOrd="0" destOrd="0" presId="urn:microsoft.com/office/officeart/2005/8/layout/process1"/>
    <dgm:cxn modelId="{4B61DE1E-4BBC-4661-8161-AE3009BDC163}" type="presOf" srcId="{6EAFEE43-A6DE-461F-BFFD-1359F4E3CC3B}" destId="{9F257CCB-1220-4DDC-BF2E-3682BDA275E4}" srcOrd="0" destOrd="0" presId="urn:microsoft.com/office/officeart/2005/8/layout/process1"/>
    <dgm:cxn modelId="{CCC754F5-7705-4E91-89FA-BA23A52B08A8}" type="presOf" srcId="{32D4FF05-9B03-4510-BF0D-E4F0ED8D68BC}" destId="{CAFE303B-3BDF-4EC7-BDD2-7004E9BD0B4D}" srcOrd="0" destOrd="0" presId="urn:microsoft.com/office/officeart/2005/8/layout/process1"/>
    <dgm:cxn modelId="{2861D39C-14D5-4C70-9A41-D952BA344035}" type="presOf" srcId="{102F6A22-3367-4E73-8366-4FA97359546F}" destId="{775C51E9-0006-4000-A636-02129F987805}" srcOrd="0" destOrd="0" presId="urn:microsoft.com/office/officeart/2005/8/layout/process1"/>
    <dgm:cxn modelId="{4C76BCBF-FD20-45F7-B49F-739E0BB9BD44}" type="presOf" srcId="{9425D898-6EC3-4D77-8A67-74B0AA7C5151}" destId="{D66D0344-52B9-4BE7-A387-27564F943DAE}" srcOrd="0" destOrd="0" presId="urn:microsoft.com/office/officeart/2005/8/layout/process1"/>
    <dgm:cxn modelId="{49FC6684-21FA-4712-8DBC-0A0C4FE67332}" srcId="{32D4FF05-9B03-4510-BF0D-E4F0ED8D68BC}" destId="{3E80594F-4353-4E34-87F6-FB681DE3AE49}" srcOrd="0" destOrd="0" parTransId="{4478C8C7-283C-41C5-AF21-BDCE20588F4E}" sibTransId="{682D7DA2-8006-477C-8EC4-C01D603D93AC}"/>
    <dgm:cxn modelId="{771C07DE-6F17-427F-AF35-950BA87A2FE3}" type="presOf" srcId="{682D7DA2-8006-477C-8EC4-C01D603D93AC}" destId="{8086B7AB-3BCE-40AA-89C8-F0579DE133BE}" srcOrd="0" destOrd="0" presId="urn:microsoft.com/office/officeart/2005/8/layout/process1"/>
    <dgm:cxn modelId="{C0456BF1-561D-4E08-AC13-8ED1C61775D8}" type="presOf" srcId="{6EAFEE43-A6DE-461F-BFFD-1359F4E3CC3B}" destId="{782C1D5A-A8F3-447D-98C2-6B71A8D4B631}" srcOrd="1" destOrd="0" presId="urn:microsoft.com/office/officeart/2005/8/layout/process1"/>
    <dgm:cxn modelId="{B8668001-1084-49B4-B5EA-68F5028D2497}" srcId="{32D4FF05-9B03-4510-BF0D-E4F0ED8D68BC}" destId="{102F6A22-3367-4E73-8366-4FA97359546F}" srcOrd="1" destOrd="0" parTransId="{AFD9145C-0019-4B84-AAB9-8F4B5A4D6445}" sibTransId="{6EAFEE43-A6DE-461F-BFFD-1359F4E3CC3B}"/>
    <dgm:cxn modelId="{B3CE4653-59BB-44B5-B51E-323E1C5FE876}" type="presOf" srcId="{682D7DA2-8006-477C-8EC4-C01D603D93AC}" destId="{AD457CC5-DC39-469A-B405-A74EE9C7326C}" srcOrd="1" destOrd="0" presId="urn:microsoft.com/office/officeart/2005/8/layout/process1"/>
    <dgm:cxn modelId="{AEDF4398-9BB8-4812-8AFF-8BDE2E42D19F}" srcId="{32D4FF05-9B03-4510-BF0D-E4F0ED8D68BC}" destId="{9425D898-6EC3-4D77-8A67-74B0AA7C5151}" srcOrd="2" destOrd="0" parTransId="{1217849B-3FC1-472B-809A-41E99CFAD813}" sibTransId="{B3C392A4-D285-4CD0-BA36-A23B0B70F5B9}"/>
    <dgm:cxn modelId="{5D682C55-3A0B-4F3D-9BEF-8DF8657522EE}" type="presParOf" srcId="{CAFE303B-3BDF-4EC7-BDD2-7004E9BD0B4D}" destId="{76FDAC63-D861-4788-A862-CB33E011E792}" srcOrd="0" destOrd="0" presId="urn:microsoft.com/office/officeart/2005/8/layout/process1"/>
    <dgm:cxn modelId="{AFD0A405-BB5D-40B4-BDF8-FD993656FF07}" type="presParOf" srcId="{CAFE303B-3BDF-4EC7-BDD2-7004E9BD0B4D}" destId="{8086B7AB-3BCE-40AA-89C8-F0579DE133BE}" srcOrd="1" destOrd="0" presId="urn:microsoft.com/office/officeart/2005/8/layout/process1"/>
    <dgm:cxn modelId="{D265458E-F8B2-4918-B01D-E30BB0455678}" type="presParOf" srcId="{8086B7AB-3BCE-40AA-89C8-F0579DE133BE}" destId="{AD457CC5-DC39-469A-B405-A74EE9C7326C}" srcOrd="0" destOrd="0" presId="urn:microsoft.com/office/officeart/2005/8/layout/process1"/>
    <dgm:cxn modelId="{7AC1EC9F-57DA-41F9-8485-6EDDEC3F9687}" type="presParOf" srcId="{CAFE303B-3BDF-4EC7-BDD2-7004E9BD0B4D}" destId="{775C51E9-0006-4000-A636-02129F987805}" srcOrd="2" destOrd="0" presId="urn:microsoft.com/office/officeart/2005/8/layout/process1"/>
    <dgm:cxn modelId="{C1ED386F-0730-4F5D-83C1-688CA1D02F8E}" type="presParOf" srcId="{CAFE303B-3BDF-4EC7-BDD2-7004E9BD0B4D}" destId="{9F257CCB-1220-4DDC-BF2E-3682BDA275E4}" srcOrd="3" destOrd="0" presId="urn:microsoft.com/office/officeart/2005/8/layout/process1"/>
    <dgm:cxn modelId="{0987FE15-85AC-4300-AD3D-1E40AEEF7A7D}" type="presParOf" srcId="{9F257CCB-1220-4DDC-BF2E-3682BDA275E4}" destId="{782C1D5A-A8F3-447D-98C2-6B71A8D4B631}" srcOrd="0" destOrd="0" presId="urn:microsoft.com/office/officeart/2005/8/layout/process1"/>
    <dgm:cxn modelId="{D32C8841-1EA4-495D-B029-726EC03DB2ED}" type="presParOf" srcId="{CAFE303B-3BDF-4EC7-BDD2-7004E9BD0B4D}" destId="{D66D0344-52B9-4BE7-A387-27564F943DA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57F3F-D016-458E-BC70-3C74441334CD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A2A02-62D4-48FC-875E-4F69FB548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18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53391-6127-4DFB-AE4F-5FDC70ABE334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9D4DC-FD4B-4B7D-BD40-306DFC18D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43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88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27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00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52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11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85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52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161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290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70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84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65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592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390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61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777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988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04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89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588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409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27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790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172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054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787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672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415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966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846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158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996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65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896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741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614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999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559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629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695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379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038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3123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58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208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Speaker</a:t>
            </a:r>
            <a:r>
              <a:rPr lang="en-US" baseline="0" dirty="0" smtClean="0"/>
              <a:t> notes.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417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651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627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7170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8046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421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724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7498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6907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61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0035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0681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6155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523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2600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2254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6979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9099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3903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4420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58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4268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4029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516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6338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2538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5725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9195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6014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3778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0206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93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6406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45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9D4DC-FD4B-4B7D-BD40-306DFC18DD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73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723D9AF-3E3A-4041-B226-CE9669EFFCD8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30C992B-C58D-4D68-A098-46D7663044B3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D9AF-3E3A-4041-B226-CE9669EFFCD8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992B-C58D-4D68-A098-46D766304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D9AF-3E3A-4041-B226-CE9669EFFCD8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992B-C58D-4D68-A098-46D766304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D9AF-3E3A-4041-B226-CE9669EFFCD8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992B-C58D-4D68-A098-46D766304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D9AF-3E3A-4041-B226-CE9669EFFCD8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992B-C58D-4D68-A098-46D766304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D9AF-3E3A-4041-B226-CE9669EFFCD8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992B-C58D-4D68-A098-46D7663044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D9AF-3E3A-4041-B226-CE9669EFFCD8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992B-C58D-4D68-A098-46D766304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D9AF-3E3A-4041-B226-CE9669EFFCD8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992B-C58D-4D68-A098-46D766304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D9AF-3E3A-4041-B226-CE9669EFFCD8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992B-C58D-4D68-A098-46D766304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D9AF-3E3A-4041-B226-CE9669EFFCD8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992B-C58D-4D68-A098-46D7663044B3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3D9AF-3E3A-4041-B226-CE9669EFFCD8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992B-C58D-4D68-A098-46D766304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723D9AF-3E3A-4041-B226-CE9669EFFCD8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30C992B-C58D-4D68-A098-46D7663044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59.xml"/><Relationship Id="rId7" Type="http://schemas.openxmlformats.org/officeDocument/2006/relationships/slide" Target="slide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5" Type="http://schemas.openxmlformats.org/officeDocument/2006/relationships/slide" Target="slide2.xml"/><Relationship Id="rId4" Type="http://schemas.openxmlformats.org/officeDocument/2006/relationships/slide" Target="slide47.xml"/><Relationship Id="rId9" Type="http://schemas.openxmlformats.org/officeDocument/2006/relationships/slide" Target="slide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www.google.com/url?sa=i&amp;rct=j&amp;q=trademark%20symbol&amp;source=images&amp;cd=&amp;cad=rja&amp;uact=8&amp;docid=bVIo9ZqGfj2gHM&amp;tbnid=LDC1zSvJ2eVq0M:&amp;ved=0CAUQjRw&amp;url=http://business.wikinut.com/img/2k3t-ehc08x86man/Trademark-Symbols&amp;ei=St5jU4rLFZDZoATQjYGIBQ&amp;bvm=bv.65636070,d.cGU&amp;psig=AFQjCNEJ-QGt1-Lf8NWs8YIiGehyo4pUAQ&amp;ust=1399140287675551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hyperlink" Target="http://www.google.com/url?sa=i&amp;rct=j&amp;q=creative%20commons&amp;source=images&amp;cd=&amp;cad=rja&amp;docid=5qKCOfWA98Zn3M&amp;tbnid=A1-pqOk9gcrDAM:&amp;ved=0CAUQjRw&amp;url=https://drupal.org/project/creativecommons&amp;ei=oeC9UsXoD5TioASZgIKAAw&amp;bvm=bv.58187178,d.cGU&amp;psig=AFQjCNHAjNwxHu3UFabMgdjeqCfzze-9JQ&amp;ust=1388261912280994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0.wmf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g"/><Relationship Id="rId4" Type="http://schemas.openxmlformats.org/officeDocument/2006/relationships/image" Target="../media/image56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Computer Technology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Semester Test Review</a:t>
            </a:r>
            <a:endParaRPr lang="en-US" dirty="0"/>
          </a:p>
        </p:txBody>
      </p:sp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324394" y="457200"/>
            <a:ext cx="3657600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Standard 1 - Basics</a:t>
            </a:r>
            <a:endParaRPr lang="en-US" b="1" dirty="0"/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324394" y="1295400"/>
            <a:ext cx="3657600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Standard 2 – Word Processing</a:t>
            </a:r>
            <a:endParaRPr lang="en-US" b="1" dirty="0"/>
          </a:p>
        </p:txBody>
      </p:sp>
      <p:sp>
        <p:nvSpPr>
          <p:cNvPr id="6" name="Rounded Rectangle 5">
            <a:hlinkClick r:id="rId5" action="ppaction://hlinksldjump"/>
          </p:cNvPr>
          <p:cNvSpPr/>
          <p:nvPr/>
        </p:nvSpPr>
        <p:spPr>
          <a:xfrm>
            <a:off x="341811" y="2133600"/>
            <a:ext cx="3657600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Standard 2 - Spreadsheets</a:t>
            </a:r>
            <a:endParaRPr lang="en-US" b="1" dirty="0"/>
          </a:p>
        </p:txBody>
      </p:sp>
      <p:sp>
        <p:nvSpPr>
          <p:cNvPr id="7" name="Rounded Rectangle 6">
            <a:hlinkClick r:id="rId6" action="ppaction://hlinksldjump"/>
          </p:cNvPr>
          <p:cNvSpPr/>
          <p:nvPr/>
        </p:nvSpPr>
        <p:spPr>
          <a:xfrm>
            <a:off x="381000" y="2971800"/>
            <a:ext cx="3657600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Standard 2 - Presentations</a:t>
            </a:r>
            <a:endParaRPr lang="en-US" b="1" dirty="0"/>
          </a:p>
        </p:txBody>
      </p:sp>
      <p:sp>
        <p:nvSpPr>
          <p:cNvPr id="8" name="Rounded Rectangle 7">
            <a:hlinkClick r:id="rId7" action="ppaction://hlinksldjump"/>
          </p:cNvPr>
          <p:cNvSpPr/>
          <p:nvPr/>
        </p:nvSpPr>
        <p:spPr>
          <a:xfrm>
            <a:off x="381000" y="3810000"/>
            <a:ext cx="3657600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Standard 2 – Databases</a:t>
            </a:r>
            <a:endParaRPr lang="en-US" b="1" dirty="0"/>
          </a:p>
        </p:txBody>
      </p:sp>
      <p:sp>
        <p:nvSpPr>
          <p:cNvPr id="9" name="Rounded Rectangle 8">
            <a:hlinkClick r:id="rId8" action="ppaction://hlinksldjump"/>
          </p:cNvPr>
          <p:cNvSpPr/>
          <p:nvPr/>
        </p:nvSpPr>
        <p:spPr>
          <a:xfrm>
            <a:off x="378823" y="4646023"/>
            <a:ext cx="3657600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Standard 3 – Internet/</a:t>
            </a:r>
          </a:p>
          <a:p>
            <a:pPr algn="ctr"/>
            <a:r>
              <a:rPr lang="en-US" b="1" dirty="0" smtClean="0"/>
              <a:t>Software Licenses</a:t>
            </a:r>
            <a:endParaRPr lang="en-US" b="1" dirty="0"/>
          </a:p>
        </p:txBody>
      </p:sp>
      <p:sp>
        <p:nvSpPr>
          <p:cNvPr id="10" name="Rounded Rectangle 9">
            <a:hlinkClick r:id="rId9" action="ppaction://hlinksldjump"/>
          </p:cNvPr>
          <p:cNvSpPr/>
          <p:nvPr/>
        </p:nvSpPr>
        <p:spPr>
          <a:xfrm>
            <a:off x="381000" y="5486400"/>
            <a:ext cx="3657600" cy="76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Standard 4 – Elec. Comm.</a:t>
            </a:r>
            <a:endParaRPr lang="en-US" b="1" dirty="0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5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Formula/Functions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20223"/>
            <a:ext cx="6777317" cy="1908777"/>
          </a:xfrm>
        </p:spPr>
        <p:txBody>
          <a:bodyPr/>
          <a:lstStyle/>
          <a:p>
            <a:r>
              <a:rPr lang="en-US" b="1" u="sng" dirty="0" smtClean="0"/>
              <a:t>Formulas</a:t>
            </a:r>
            <a:r>
              <a:rPr lang="en-US" dirty="0" smtClean="0"/>
              <a:t>:  equations that preform calculations on values in a worksheet</a:t>
            </a:r>
          </a:p>
          <a:p>
            <a:r>
              <a:rPr lang="en-US" b="1" u="sng" dirty="0" smtClean="0"/>
              <a:t>Functions</a:t>
            </a:r>
            <a:r>
              <a:rPr lang="en-US" dirty="0" smtClean="0"/>
              <a:t>:  predefined formula that performs a calculation in a worksheet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211295"/>
              </p:ext>
            </p:extLst>
          </p:nvPr>
        </p:nvGraphicFramePr>
        <p:xfrm>
          <a:off x="1447800" y="3352800"/>
          <a:ext cx="60960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82600">
                <a:tc>
                  <a:txBody>
                    <a:bodyPr/>
                    <a:lstStyle/>
                    <a:p>
                      <a:r>
                        <a:rPr lang="en-US" dirty="0" smtClean="0"/>
                        <a:t>Formula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dirty="0" smtClean="0"/>
                        <a:t>=B2*B3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=SUM(A3:D6)</a:t>
                      </a:r>
                      <a:endParaRPr lang="en-US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dirty="0" smtClean="0"/>
                        <a:t>=A1+B1+C1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=AVERAGE</a:t>
                      </a:r>
                      <a:r>
                        <a:rPr lang="en-US" baseline="0" dirty="0" smtClean="0"/>
                        <a:t>(C3:C7)</a:t>
                      </a:r>
                      <a:endParaRPr lang="en-US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dirty="0" smtClean="0"/>
                        <a:t>=B10/D5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=COUNT(F3:F10)</a:t>
                      </a:r>
                      <a:endParaRPr lang="en-US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dirty="0" smtClean="0"/>
                        <a:t>=B2*(C5-C4)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=MAX(A5:A8)</a:t>
                      </a:r>
                      <a:endParaRPr lang="en-US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dirty="0" smtClean="0"/>
                        <a:t>=F4-D4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=MIN(B6:B12)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4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1143000"/>
          </a:xfrm>
        </p:spPr>
        <p:txBody>
          <a:bodyPr/>
          <a:lstStyle/>
          <a:p>
            <a:r>
              <a:rPr lang="en-US" dirty="0" smtClean="0"/>
              <a:t>Formatting Numbers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7645969"/>
              </p:ext>
            </p:extLst>
          </p:nvPr>
        </p:nvGraphicFramePr>
        <p:xfrm>
          <a:off x="1752600" y="2133600"/>
          <a:ext cx="5357310" cy="3701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510"/>
                <a:gridCol w="3352800"/>
              </a:tblGrid>
              <a:tr h="56609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Formatting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What it</a:t>
                      </a:r>
                      <a:r>
                        <a:rPr lang="en-US" sz="2000" baseline="0" dirty="0" smtClean="0"/>
                        <a:t> looks like</a:t>
                      </a:r>
                      <a:endParaRPr lang="en-US" sz="2000" dirty="0"/>
                    </a:p>
                  </a:txBody>
                  <a:tcPr/>
                </a:tc>
              </a:tr>
              <a:tr h="56609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Percentage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100%</a:t>
                      </a:r>
                      <a:endParaRPr lang="en-US" sz="2000" dirty="0"/>
                    </a:p>
                  </a:txBody>
                  <a:tcPr anchor="ctr"/>
                </a:tc>
              </a:tr>
              <a:tr h="10015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Currency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$100.00</a:t>
                      </a:r>
                    </a:p>
                    <a:p>
                      <a:pPr algn="r"/>
                      <a:r>
                        <a:rPr lang="en-US" sz="2000" dirty="0" smtClean="0"/>
                        <a:t>     $1.25</a:t>
                      </a:r>
                      <a:endParaRPr lang="en-US" sz="2000" dirty="0"/>
                    </a:p>
                  </a:txBody>
                  <a:tcPr anchor="ctr"/>
                </a:tc>
              </a:tr>
              <a:tr h="10015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Accounting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$                    100.00</a:t>
                      </a:r>
                    </a:p>
                    <a:p>
                      <a:pPr algn="r"/>
                      <a:r>
                        <a:rPr lang="en-US" sz="2000" dirty="0" smtClean="0"/>
                        <a:t>     </a:t>
                      </a:r>
                      <a:r>
                        <a:rPr lang="en-US" sz="2000" baseline="0" dirty="0" smtClean="0"/>
                        <a:t> $                        1.00</a:t>
                      </a:r>
                      <a:endParaRPr lang="en-US" sz="2000" dirty="0"/>
                    </a:p>
                  </a:txBody>
                  <a:tcPr anchor="ctr"/>
                </a:tc>
              </a:tr>
              <a:tr h="56609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Date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10/12/2013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45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Databases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6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Icons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67"/>
          <a:stretch/>
        </p:blipFill>
        <p:spPr>
          <a:xfrm>
            <a:off x="1812662" y="2438400"/>
            <a:ext cx="5486400" cy="1060783"/>
          </a:xfrm>
        </p:spPr>
      </p:pic>
      <p:grpSp>
        <p:nvGrpSpPr>
          <p:cNvPr id="11" name="Group 10"/>
          <p:cNvGrpSpPr/>
          <p:nvPr/>
        </p:nvGrpSpPr>
        <p:grpSpPr>
          <a:xfrm>
            <a:off x="5989769" y="3141262"/>
            <a:ext cx="1431662" cy="2514600"/>
            <a:chOff x="5989769" y="3141262"/>
            <a:chExt cx="1431662" cy="251460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6705600" y="3141262"/>
              <a:ext cx="0" cy="181173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989769" y="5009531"/>
              <a:ext cx="14316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New Record</a:t>
              </a:r>
              <a:endParaRPr lang="en-US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54538" y="3124200"/>
            <a:ext cx="1431662" cy="2514600"/>
            <a:chOff x="5989769" y="3141262"/>
            <a:chExt cx="1431662" cy="2514600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6705600" y="3141262"/>
              <a:ext cx="0" cy="181173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989769" y="5009531"/>
              <a:ext cx="14316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First</a:t>
              </a:r>
            </a:p>
            <a:p>
              <a:pPr algn="ctr"/>
              <a:r>
                <a:rPr lang="en-US" b="1" dirty="0" smtClean="0"/>
                <a:t>Record</a:t>
              </a:r>
              <a:endParaRPr lang="en-US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911738" y="3124200"/>
            <a:ext cx="1431662" cy="2514600"/>
            <a:chOff x="5989769" y="3141262"/>
            <a:chExt cx="1431662" cy="2514600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6705600" y="3141262"/>
              <a:ext cx="0" cy="181173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989769" y="5009531"/>
              <a:ext cx="14316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Previous Record</a:t>
              </a:r>
              <a:endParaRPr lang="en-US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953000" y="3124200"/>
            <a:ext cx="1431662" cy="2514600"/>
            <a:chOff x="5989769" y="3141262"/>
            <a:chExt cx="1431662" cy="2514600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6705600" y="3141262"/>
              <a:ext cx="0" cy="181173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989769" y="5009531"/>
              <a:ext cx="14316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Next Record</a:t>
              </a:r>
              <a:endParaRPr lang="en-US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410200" y="3124200"/>
            <a:ext cx="1431662" cy="2514600"/>
            <a:chOff x="5989769" y="3141262"/>
            <a:chExt cx="1431662" cy="2514600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6705600" y="3141262"/>
              <a:ext cx="0" cy="181173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989769" y="5009531"/>
              <a:ext cx="14316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Last Record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1172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Basic Terminology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752600"/>
            <a:ext cx="4295775" cy="3057525"/>
          </a:xfrm>
        </p:spPr>
      </p:pic>
      <p:sp>
        <p:nvSpPr>
          <p:cNvPr id="6" name="Rectangle 5"/>
          <p:cNvSpPr/>
          <p:nvPr/>
        </p:nvSpPr>
        <p:spPr>
          <a:xfrm>
            <a:off x="1219200" y="5029200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Field</a:t>
            </a:r>
            <a:r>
              <a:rPr lang="en-US" sz="2400" dirty="0" smtClean="0"/>
              <a:t>:  category of information for which data is given in each individual record</a:t>
            </a: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2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Basic Terminology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2990850"/>
            <a:ext cx="67437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00150" y="1792069"/>
            <a:ext cx="6743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Record</a:t>
            </a:r>
            <a:r>
              <a:rPr lang="en-US" sz="2400" dirty="0" smtClean="0"/>
              <a:t>:  all the information for one particular item in the database file</a:t>
            </a: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5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456" y="304800"/>
            <a:ext cx="7024744" cy="1143000"/>
          </a:xfrm>
        </p:spPr>
        <p:txBody>
          <a:bodyPr/>
          <a:lstStyle/>
          <a:p>
            <a:r>
              <a:rPr lang="en-US" dirty="0" smtClean="0"/>
              <a:t>Basic Terminology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514475"/>
            <a:ext cx="45339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9200" y="5181600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Query</a:t>
            </a:r>
            <a:r>
              <a:rPr lang="en-US" sz="2400" dirty="0" smtClean="0"/>
              <a:t>: a process(search) used to locate all records that satisfy a statement, rule, or criterion</a:t>
            </a:r>
            <a:endParaRPr lang="en-US" sz="2400" dirty="0"/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6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Basic Terminology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359025"/>
            <a:ext cx="5014252" cy="3508375"/>
          </a:xfrm>
        </p:spPr>
      </p:pic>
      <p:sp>
        <p:nvSpPr>
          <p:cNvPr id="5" name="Rectangle 4"/>
          <p:cNvSpPr/>
          <p:nvPr/>
        </p:nvSpPr>
        <p:spPr>
          <a:xfrm>
            <a:off x="1143000" y="16764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Table</a:t>
            </a:r>
            <a:r>
              <a:rPr lang="en-US" sz="2400" dirty="0" smtClean="0"/>
              <a:t>:  a collection of associated records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33400"/>
            <a:ext cx="7024744" cy="1143000"/>
          </a:xfrm>
        </p:spPr>
        <p:txBody>
          <a:bodyPr/>
          <a:lstStyle/>
          <a:p>
            <a:r>
              <a:rPr lang="en-US" dirty="0" smtClean="0"/>
              <a:t>Basic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494" y="1828800"/>
            <a:ext cx="3147510" cy="3526948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Form</a:t>
            </a:r>
            <a:r>
              <a:rPr lang="en-US" dirty="0" smtClean="0"/>
              <a:t>:  displays data from one or more tables or queries in a format that has a similar appearance to a paper form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752600"/>
            <a:ext cx="4324847" cy="3526948"/>
          </a:xfrm>
          <a:prstGeom prst="rect">
            <a:avLst/>
          </a:prstGeom>
          <a:ln w="28575">
            <a:noFill/>
          </a:ln>
        </p:spPr>
      </p:pic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6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Internet/Software Licenses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3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Spreadsheets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5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network of networks</a:t>
            </a:r>
          </a:p>
          <a:p>
            <a:pPr lvl="1"/>
            <a:r>
              <a:rPr lang="en-US" dirty="0" smtClean="0"/>
              <a:t>Internet is the largest WAN (wide area network)</a:t>
            </a:r>
          </a:p>
          <a:p>
            <a:r>
              <a:rPr lang="en-US" b="1" dirty="0" smtClean="0"/>
              <a:t>WWW</a:t>
            </a:r>
          </a:p>
          <a:p>
            <a:pPr lvl="1"/>
            <a:r>
              <a:rPr lang="en-US" dirty="0" smtClean="0"/>
              <a:t>World Wide Web</a:t>
            </a:r>
          </a:p>
          <a:p>
            <a:r>
              <a:rPr lang="en-US" b="1" dirty="0" smtClean="0"/>
              <a:t>HTML</a:t>
            </a:r>
          </a:p>
          <a:p>
            <a:pPr lvl="1"/>
            <a:r>
              <a:rPr lang="en-US" dirty="0" smtClean="0"/>
              <a:t>Programming language of the web</a:t>
            </a: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8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URL/Domains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96423"/>
            <a:ext cx="6777317" cy="1451577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URL (Uniform Resource Locator)</a:t>
            </a:r>
            <a:r>
              <a:rPr lang="en-US" dirty="0" smtClean="0"/>
              <a:t>:  address of a website, web page, or file on the web</a:t>
            </a:r>
          </a:p>
          <a:p>
            <a:pPr lvl="1"/>
            <a:r>
              <a:rPr lang="en-US" dirty="0" smtClean="0"/>
              <a:t>Example:</a:t>
            </a:r>
          </a:p>
          <a:p>
            <a:pPr lvl="2"/>
            <a:r>
              <a:rPr lang="en-US" dirty="0" smtClean="0"/>
              <a:t>http://www.cnn.com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490078"/>
              </p:ext>
            </p:extLst>
          </p:nvPr>
        </p:nvGraphicFramePr>
        <p:xfrm>
          <a:off x="1524000" y="334772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Website Domains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.com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Commercial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.</a:t>
                      </a:r>
                      <a:r>
                        <a:rPr lang="en-US" dirty="0" err="1" smtClean="0"/>
                        <a:t>edu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Educational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.</a:t>
                      </a:r>
                      <a:r>
                        <a:rPr lang="en-US" dirty="0" err="1" smtClean="0"/>
                        <a:t>gov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Government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.</a:t>
                      </a:r>
                      <a:r>
                        <a:rPr lang="en-US" dirty="0" err="1" smtClean="0"/>
                        <a:t>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Internation</a:t>
                      </a:r>
                      <a:r>
                        <a:rPr lang="en-US" baseline="0" dirty="0" smtClean="0"/>
                        <a:t>al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.net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Network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.org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Non-profit</a:t>
                      </a:r>
                      <a:r>
                        <a:rPr lang="en-US" baseline="0" dirty="0" smtClean="0"/>
                        <a:t> organization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8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Hypertext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word, phrase, or picture that links or connects you to another website</a:t>
            </a:r>
          </a:p>
          <a:p>
            <a:r>
              <a:rPr lang="en-US" dirty="0" smtClean="0"/>
              <a:t>Useful so you don’t have to memorize a long web address</a:t>
            </a:r>
          </a:p>
          <a:p>
            <a:r>
              <a:rPr lang="en-US" dirty="0" smtClean="0"/>
              <a:t>Hypertext links are usually </a:t>
            </a:r>
            <a:r>
              <a:rPr lang="en-US" b="1" u="sng" dirty="0" smtClean="0">
                <a:solidFill>
                  <a:srgbClr val="0070C0"/>
                </a:solidFill>
              </a:rPr>
              <a:t>blue with an underline</a:t>
            </a:r>
            <a:endParaRPr lang="en-US" b="1" u="sng" dirty="0">
              <a:solidFill>
                <a:srgbClr val="0070C0"/>
              </a:solidFill>
            </a:endParaRP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7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Web Browsers vs. Search Engines</a:t>
            </a: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09150696"/>
              </p:ext>
            </p:extLst>
          </p:nvPr>
        </p:nvGraphicFramePr>
        <p:xfrm>
          <a:off x="838200" y="1524000"/>
          <a:ext cx="7453532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080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Boolean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28800"/>
            <a:ext cx="7567108" cy="4003829"/>
          </a:xfrm>
        </p:spPr>
        <p:txBody>
          <a:bodyPr/>
          <a:lstStyle/>
          <a:p>
            <a:r>
              <a:rPr lang="en-US" dirty="0" smtClean="0"/>
              <a:t>To narrow down internet searches, use BOOLEAN OPERATORS</a:t>
            </a:r>
          </a:p>
          <a:p>
            <a:r>
              <a:rPr lang="en-US" dirty="0" smtClean="0"/>
              <a:t>Boolean operators:</a:t>
            </a:r>
          </a:p>
          <a:p>
            <a:pPr lvl="1"/>
            <a:r>
              <a:rPr lang="en-US" b="1" dirty="0" smtClean="0"/>
              <a:t>AND/+ </a:t>
            </a:r>
            <a:r>
              <a:rPr lang="en-US" dirty="0" smtClean="0"/>
              <a:t>(peanut AND butter) (peanut + butter)</a:t>
            </a:r>
          </a:p>
          <a:p>
            <a:pPr lvl="1"/>
            <a:r>
              <a:rPr lang="en-US" b="1" dirty="0" smtClean="0"/>
              <a:t>OR</a:t>
            </a:r>
            <a:r>
              <a:rPr lang="en-US" dirty="0" smtClean="0"/>
              <a:t> (peanut OR butter)</a:t>
            </a:r>
          </a:p>
          <a:p>
            <a:pPr lvl="1"/>
            <a:r>
              <a:rPr lang="en-US" b="1" dirty="0" smtClean="0"/>
              <a:t>NOT/- </a:t>
            </a:r>
            <a:r>
              <a:rPr lang="en-US" dirty="0" smtClean="0"/>
              <a:t>(peanut NOT butter) (peanut – butter)</a:t>
            </a:r>
          </a:p>
          <a:p>
            <a:pPr lvl="1"/>
            <a:r>
              <a:rPr lang="en-US" b="1" dirty="0" smtClean="0"/>
              <a:t>*</a:t>
            </a:r>
            <a:r>
              <a:rPr lang="en-US" dirty="0" smtClean="0"/>
              <a:t> (used as a wild card)</a:t>
            </a: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2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Acceptable Use Policy (AUP)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042416" y="1828800"/>
            <a:ext cx="6958584" cy="3493008"/>
          </a:xfrm>
        </p:spPr>
        <p:txBody>
          <a:bodyPr/>
          <a:lstStyle/>
          <a:p>
            <a:r>
              <a:rPr lang="en-US" dirty="0" smtClean="0"/>
              <a:t>Guidelines on how a network can and should be used.</a:t>
            </a:r>
          </a:p>
          <a:p>
            <a:pPr lvl="1"/>
            <a:r>
              <a:rPr lang="en-US" dirty="0" smtClean="0"/>
              <a:t>Every school year you sign a AUP before you can login to a school computer.</a:t>
            </a: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5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/>
          <a:lstStyle/>
          <a:p>
            <a:r>
              <a:rPr lang="en-US" dirty="0" smtClean="0"/>
              <a:t>Copyright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43492" y="1600200"/>
            <a:ext cx="6777317" cy="16764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rights processed by the owner of information or resources</a:t>
            </a:r>
          </a:p>
          <a:p>
            <a:r>
              <a:rPr lang="en-US" dirty="0" smtClean="0"/>
              <a:t>Once property is tangible (recorded in some way) it is copyrighted</a:t>
            </a:r>
          </a:p>
          <a:p>
            <a:r>
              <a:rPr lang="en-US" dirty="0" smtClean="0"/>
              <a:t>A </a:t>
            </a:r>
            <a:r>
              <a:rPr lang="en-US" i="1" dirty="0" smtClean="0"/>
              <a:t>thought</a:t>
            </a:r>
            <a:r>
              <a:rPr lang="en-US" dirty="0" smtClean="0"/>
              <a:t> CANNOT be copyrighted </a:t>
            </a:r>
            <a:endParaRPr lang="en-US" dirty="0"/>
          </a:p>
        </p:txBody>
      </p:sp>
      <p:pic>
        <p:nvPicPr>
          <p:cNvPr id="10242" name="Picture 2" descr="http://t2.gstatic.com/images?q=tbn:ANd9GcQAkZYpUfojaZVParrz2yY3WirS2fKnLUOp8JwSbTfwVydysW-Gyw:img.wikinut.com/img/40yas5q8a50lr5tx/jpeg/0/Copyright-symbol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11492"/>
            <a:ext cx="979208" cy="97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1052456" y="2819400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Trademark</a:t>
            </a:r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1071284" y="4076252"/>
            <a:ext cx="3612776" cy="1562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Protecting a name, symbol, or logo so that others can’t use it</a:t>
            </a:r>
          </a:p>
        </p:txBody>
      </p:sp>
      <p:pic>
        <p:nvPicPr>
          <p:cNvPr id="10244" name="Picture 4" descr="http://t1.gstatic.com/images?q=tbn:ANd9GcQYFjbHr4mp6OXUvSXBP1b1n5MJ2KbD7nTwFtywyelk4ZgiQl6W:img.wikinut.com/img/2k3t-ehc08x86man/jpeg/724x5000/Trademark-Symbols.jpe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659" y="3505200"/>
            <a:ext cx="3164541" cy="276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2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3463052"/>
              </p:ext>
            </p:extLst>
          </p:nvPr>
        </p:nvGraphicFramePr>
        <p:xfrm>
          <a:off x="304800" y="304800"/>
          <a:ext cx="85344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93" y="762000"/>
            <a:ext cx="685800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73" y="4267200"/>
            <a:ext cx="634827" cy="631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8800"/>
            <a:ext cx="762000" cy="762000"/>
          </a:xfrm>
          <a:prstGeom prst="rect">
            <a:avLst/>
          </a:prstGeom>
        </p:spPr>
      </p:pic>
      <p:pic>
        <p:nvPicPr>
          <p:cNvPr id="17411" name="Picture 3" descr="C:\Users\Megan.Rees\AppData\Local\Microsoft\Windows\Temporary Internet Files\Content.IE5\X4OHGPRA\MC900037043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77" y="3048000"/>
            <a:ext cx="1021406" cy="8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t1.gstatic.com/images?q=tbn:ANd9GcTs6GOG-VR8THXC2_tzYLXQFliTF5y2AFs2hG60xzNS8sRiRtk9Lw:https://drupal.org/files/images/cc.large_.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90" y="5486400"/>
            <a:ext cx="564206" cy="56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ERMS 12/13     Part 5</a:t>
            </a:r>
            <a:endParaRPr lang="en-US"/>
          </a:p>
        </p:txBody>
      </p:sp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6935724" y="6324600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6011524" y="63246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2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362200"/>
            <a:ext cx="7024744" cy="1143000"/>
          </a:xfrm>
        </p:spPr>
        <p:txBody>
          <a:bodyPr/>
          <a:lstStyle/>
          <a:p>
            <a:r>
              <a:rPr lang="en-US" dirty="0" smtClean="0"/>
              <a:t>Plagiarism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3429000"/>
            <a:ext cx="6777317" cy="1333948"/>
          </a:xfrm>
        </p:spPr>
        <p:txBody>
          <a:bodyPr/>
          <a:lstStyle/>
          <a:p>
            <a:r>
              <a:rPr lang="en-US" dirty="0" smtClean="0"/>
              <a:t>Copying someone else’s work and claiming it as your own or not giving proper credit to the owner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52456" y="4343400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How to Protect Yourself?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71283" y="5371652"/>
            <a:ext cx="6777317" cy="13339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 footnotes/endnotes</a:t>
            </a:r>
          </a:p>
          <a:p>
            <a:r>
              <a:rPr lang="en-US" dirty="0" smtClean="0"/>
              <a:t>Use Bibliography/Works Cited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43490" y="381000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Ethics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43492" y="1524000"/>
            <a:ext cx="6777317" cy="13339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Principles that guide behavior</a:t>
            </a:r>
          </a:p>
          <a:p>
            <a:r>
              <a:rPr lang="en-US" dirty="0" smtClean="0"/>
              <a:t>Right or Wrong</a:t>
            </a:r>
          </a:p>
          <a:p>
            <a:r>
              <a:rPr lang="en-US" dirty="0" smtClean="0"/>
              <a:t>Not everyone ethics are the same</a:t>
            </a:r>
          </a:p>
        </p:txBody>
      </p:sp>
    </p:spTree>
    <p:extLst>
      <p:ext uri="{BB962C8B-B14F-4D97-AF65-F5344CB8AC3E}">
        <p14:creationId xmlns:p14="http://schemas.microsoft.com/office/powerpoint/2010/main" val="282498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8644" y="2900829"/>
            <a:ext cx="6818555" cy="1290171"/>
          </a:xfrm>
        </p:spPr>
        <p:txBody>
          <a:bodyPr/>
          <a:lstStyle/>
          <a:p>
            <a:r>
              <a:rPr lang="en-US" dirty="0" smtClean="0"/>
              <a:t>Electronic Communication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6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28600"/>
            <a:ext cx="7024744" cy="1143000"/>
          </a:xfrm>
        </p:spPr>
        <p:txBody>
          <a:bodyPr/>
          <a:lstStyle/>
          <a:p>
            <a:r>
              <a:rPr lang="en-US" dirty="0" smtClean="0"/>
              <a:t>Excel/Spreadsheets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20223"/>
            <a:ext cx="6777317" cy="4728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Basics</a:t>
            </a:r>
          </a:p>
          <a:p>
            <a:r>
              <a:rPr lang="en-US" b="1" u="sng" dirty="0" smtClean="0"/>
              <a:t>Cell</a:t>
            </a:r>
            <a:r>
              <a:rPr lang="en-US" dirty="0" smtClean="0"/>
              <a:t>:  Where a row and column intersect</a:t>
            </a:r>
          </a:p>
          <a:p>
            <a:r>
              <a:rPr lang="en-US" b="1" u="sng" dirty="0" smtClean="0"/>
              <a:t>Worksheet</a:t>
            </a:r>
            <a:r>
              <a:rPr lang="en-US" dirty="0" smtClean="0"/>
              <a:t>:  One page in a workbook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b="1" dirty="0" smtClean="0"/>
              <a:t>Directions</a:t>
            </a:r>
            <a:endParaRPr lang="en-US" dirty="0" smtClean="0"/>
          </a:p>
          <a:p>
            <a:r>
              <a:rPr lang="en-US" b="1" u="sng" dirty="0" smtClean="0"/>
              <a:t>Columns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Labeled:  A, B, C, D</a:t>
            </a:r>
          </a:p>
          <a:p>
            <a:pPr lvl="1"/>
            <a:r>
              <a:rPr lang="en-US" dirty="0" smtClean="0"/>
              <a:t>Run Vertical (up and down)</a:t>
            </a:r>
          </a:p>
          <a:p>
            <a:r>
              <a:rPr lang="en-US" b="1" u="sng" dirty="0" smtClean="0"/>
              <a:t>Rows</a:t>
            </a:r>
            <a:r>
              <a:rPr lang="en-US" dirty="0" smtClean="0"/>
              <a:t>:  </a:t>
            </a:r>
          </a:p>
          <a:p>
            <a:pPr lvl="1"/>
            <a:r>
              <a:rPr lang="en-US" dirty="0" smtClean="0"/>
              <a:t>Labeled:  1, 2, 3, 4</a:t>
            </a:r>
          </a:p>
          <a:p>
            <a:pPr lvl="1"/>
            <a:r>
              <a:rPr lang="en-US" dirty="0" smtClean="0"/>
              <a:t>Run Horizontal (left and right)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791200" y="6019800"/>
            <a:ext cx="1676400" cy="0"/>
          </a:xfrm>
          <a:prstGeom prst="line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715000" y="3886200"/>
            <a:ext cx="0" cy="1295400"/>
          </a:xfrm>
          <a:prstGeom prst="line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4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3889 L 0 0.077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7 2.22222E-6 L -0.025 2.22222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Email Basic Terminology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00200"/>
            <a:ext cx="6777317" cy="4232429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smtClean="0"/>
              <a:t>Attachment</a:t>
            </a:r>
          </a:p>
          <a:p>
            <a:pPr lvl="1"/>
            <a:r>
              <a:rPr lang="en-US" dirty="0" smtClean="0"/>
              <a:t>Electronic file/photo sent with an email message</a:t>
            </a:r>
          </a:p>
          <a:p>
            <a:pPr lvl="2"/>
            <a:r>
              <a:rPr lang="en-US" dirty="0" smtClean="0"/>
              <a:t>A paper clip represents the icon for an attachment</a:t>
            </a:r>
          </a:p>
          <a:p>
            <a:r>
              <a:rPr lang="en-US" b="1" u="sng" dirty="0" smtClean="0"/>
              <a:t>CC</a:t>
            </a:r>
          </a:p>
          <a:p>
            <a:pPr lvl="1"/>
            <a:r>
              <a:rPr lang="en-US" dirty="0" smtClean="0"/>
              <a:t>Courtesy copy </a:t>
            </a:r>
          </a:p>
          <a:p>
            <a:pPr lvl="2"/>
            <a:r>
              <a:rPr lang="en-US" dirty="0" smtClean="0"/>
              <a:t>Example:  Sending email to parent might send the vice principals a courtesy copy so they know what is going on</a:t>
            </a:r>
          </a:p>
          <a:p>
            <a:r>
              <a:rPr lang="en-US" b="1" u="sng" dirty="0" smtClean="0"/>
              <a:t>BCC</a:t>
            </a:r>
          </a:p>
          <a:p>
            <a:pPr lvl="1"/>
            <a:r>
              <a:rPr lang="en-US" dirty="0" smtClean="0"/>
              <a:t>Blind copy </a:t>
            </a:r>
          </a:p>
          <a:p>
            <a:pPr lvl="1"/>
            <a:r>
              <a:rPr lang="en-US" dirty="0" smtClean="0"/>
              <a:t>The person you are sending the email to does not know you sent it to the person in the BCC</a:t>
            </a: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8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Icons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260516" y="2126139"/>
            <a:ext cx="2004510" cy="1515427"/>
            <a:chOff x="1043490" y="2675573"/>
            <a:chExt cx="2004510" cy="1515427"/>
          </a:xfrm>
        </p:grpSpPr>
        <p:pic>
          <p:nvPicPr>
            <p:cNvPr id="3" name="Picture 2" descr="Image result for email icons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9212" y="2675573"/>
              <a:ext cx="1461770" cy="15068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043490" y="3821668"/>
              <a:ext cx="2004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1"/>
                  </a:solidFill>
                </a:rPr>
                <a:t>Get email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60516" y="3999096"/>
            <a:ext cx="2004510" cy="1371679"/>
            <a:chOff x="2753452" y="2883853"/>
            <a:chExt cx="2004510" cy="1371679"/>
          </a:xfrm>
        </p:grpSpPr>
        <p:pic>
          <p:nvPicPr>
            <p:cNvPr id="4" name="Picture 3" descr="https://cdn2.iconfinder.com/data/icons/budicon-document-2/16/69-document_-_attachment_clip_paperclip-512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8662" y="2883853"/>
              <a:ext cx="974090" cy="10045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753452" y="3886200"/>
              <a:ext cx="2004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1"/>
                  </a:solidFill>
                </a:rPr>
                <a:t>Attachment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653720" y="2282454"/>
            <a:ext cx="2004510" cy="1174446"/>
            <a:chOff x="5653720" y="2282454"/>
            <a:chExt cx="2004510" cy="1174446"/>
          </a:xfrm>
        </p:grpSpPr>
        <p:pic>
          <p:nvPicPr>
            <p:cNvPr id="5" name="Picture 4" descr="https://cdn4.iconfinder.com/data/icons/web-links/512/41-512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38530">
              <a:off x="6168930" y="2282454"/>
              <a:ext cx="974090" cy="10045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5653720" y="3087568"/>
              <a:ext cx="2004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1"/>
                  </a:solidFill>
                </a:rPr>
                <a:t>Insert link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15000" y="3948298"/>
            <a:ext cx="2004510" cy="1461902"/>
            <a:chOff x="5715000" y="3948298"/>
            <a:chExt cx="2004510" cy="1461902"/>
          </a:xfrm>
        </p:grpSpPr>
        <p:pic>
          <p:nvPicPr>
            <p:cNvPr id="6" name="Picture 5" descr="Image result for insert emoticon icon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8930" y="3948298"/>
              <a:ext cx="974090" cy="10045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5715000" y="5040868"/>
              <a:ext cx="2004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1"/>
                  </a:solidFill>
                </a:rPr>
                <a:t>Emoticons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954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Reply vs. Reply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Reply</a:t>
            </a:r>
          </a:p>
          <a:p>
            <a:pPr lvl="1"/>
            <a:r>
              <a:rPr lang="en-US" dirty="0" smtClean="0"/>
              <a:t>Sends only to the person who sent the email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b="1" u="sng" dirty="0" smtClean="0"/>
              <a:t>Reply All</a:t>
            </a:r>
          </a:p>
          <a:p>
            <a:pPr lvl="1"/>
            <a:r>
              <a:rPr lang="en-US" dirty="0" smtClean="0"/>
              <a:t>Sends to everyone who was sent the email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5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Spam vs. Junk Mail</a:t>
            </a:r>
            <a:endParaRPr lang="en-US" dirty="0"/>
          </a:p>
        </p:txBody>
      </p:sp>
      <p:pic>
        <p:nvPicPr>
          <p:cNvPr id="9218" name="Picture 2" descr="http://t0.gstatic.com/images?q=tbn:ANd9GcTMBlugJf42e8D6dG_ItJ-W1fWf4ncYGmlozI1Ku8Y8V7lJCOEVfw:https://comcen.nus.edu.sg/technus/wp-content/uploads/2013/11/Spam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038" y="762000"/>
            <a:ext cx="2771775" cy="252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362379"/>
              </p:ext>
            </p:extLst>
          </p:nvPr>
        </p:nvGraphicFramePr>
        <p:xfrm>
          <a:off x="555362" y="2170664"/>
          <a:ext cx="8001000" cy="4273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3581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Netiquette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 etiquette to use with electronic communication</a:t>
            </a:r>
          </a:p>
          <a:p>
            <a:pPr lvl="1"/>
            <a:r>
              <a:rPr lang="en-US" dirty="0" smtClean="0"/>
              <a:t>Some proper email etiquette:</a:t>
            </a:r>
          </a:p>
          <a:p>
            <a:pPr lvl="2"/>
            <a:r>
              <a:rPr lang="en-US" dirty="0" smtClean="0"/>
              <a:t>DON’T TYPE IN ALL CAPS</a:t>
            </a:r>
          </a:p>
          <a:p>
            <a:pPr lvl="2"/>
            <a:r>
              <a:rPr lang="en-US" dirty="0" smtClean="0"/>
              <a:t>Use a Subject Line</a:t>
            </a:r>
          </a:p>
          <a:p>
            <a:pPr lvl="2"/>
            <a:r>
              <a:rPr lang="en-US" dirty="0" smtClean="0"/>
              <a:t>KISS (Keep it short &amp; simple)</a:t>
            </a: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7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PowerPoint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4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Layouts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1697434"/>
            <a:ext cx="6777317" cy="416996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Placement of text and objects on the slide</a:t>
            </a:r>
          </a:p>
          <a:p>
            <a:r>
              <a:rPr lang="en-US" dirty="0" smtClean="0"/>
              <a:t>Layout Options:</a:t>
            </a:r>
          </a:p>
          <a:p>
            <a:pPr lvl="1"/>
            <a:r>
              <a:rPr lang="en-US" dirty="0" smtClean="0"/>
              <a:t>Title Slide</a:t>
            </a:r>
          </a:p>
          <a:p>
            <a:pPr lvl="1"/>
            <a:r>
              <a:rPr lang="en-US" dirty="0" smtClean="0"/>
              <a:t>Title and Content </a:t>
            </a:r>
          </a:p>
          <a:p>
            <a:pPr lvl="1"/>
            <a:r>
              <a:rPr lang="en-US" dirty="0" smtClean="0"/>
              <a:t>Section Header</a:t>
            </a:r>
          </a:p>
          <a:p>
            <a:pPr lvl="1"/>
            <a:r>
              <a:rPr lang="en-US" dirty="0" smtClean="0"/>
              <a:t>Two Content</a:t>
            </a:r>
          </a:p>
          <a:p>
            <a:pPr lvl="1"/>
            <a:r>
              <a:rPr lang="en-US" dirty="0" smtClean="0"/>
              <a:t>Comparison </a:t>
            </a:r>
          </a:p>
          <a:p>
            <a:pPr lvl="1"/>
            <a:r>
              <a:rPr lang="en-US" dirty="0" smtClean="0"/>
              <a:t>Title Only</a:t>
            </a:r>
          </a:p>
          <a:p>
            <a:pPr lvl="1"/>
            <a:r>
              <a:rPr lang="en-US" dirty="0" smtClean="0"/>
              <a:t>Blank</a:t>
            </a:r>
          </a:p>
          <a:p>
            <a:pPr lvl="1"/>
            <a:r>
              <a:rPr lang="en-US" dirty="0" smtClean="0"/>
              <a:t>Content with Caption</a:t>
            </a:r>
          </a:p>
          <a:p>
            <a:pPr lvl="1"/>
            <a:r>
              <a:rPr lang="en-US" dirty="0" smtClean="0"/>
              <a:t>Picture with Caption</a:t>
            </a: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1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28600"/>
            <a:ext cx="7024744" cy="1143000"/>
          </a:xfrm>
        </p:spPr>
        <p:txBody>
          <a:bodyPr/>
          <a:lstStyle/>
          <a:p>
            <a:r>
              <a:rPr lang="en-US" dirty="0" smtClean="0"/>
              <a:t>Title Slide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1524001"/>
            <a:ext cx="3249104" cy="4437964"/>
          </a:xfrm>
        </p:spPr>
        <p:txBody>
          <a:bodyPr>
            <a:normAutofit/>
          </a:bodyPr>
          <a:lstStyle/>
          <a:p>
            <a:r>
              <a:rPr lang="en-US" dirty="0" smtClean="0"/>
              <a:t>Use this layout to create the “cover page” of your presentation</a:t>
            </a:r>
          </a:p>
          <a:p>
            <a:r>
              <a:rPr lang="en-US" dirty="0" smtClean="0"/>
              <a:t>Usually tells</a:t>
            </a:r>
          </a:p>
          <a:p>
            <a:pPr lvl="1"/>
            <a:r>
              <a:rPr lang="en-US" dirty="0" smtClean="0"/>
              <a:t>Title of what you are presenting</a:t>
            </a:r>
          </a:p>
          <a:p>
            <a:pPr lvl="1"/>
            <a:r>
              <a:rPr lang="en-US" dirty="0" smtClean="0"/>
              <a:t>Name of presenter</a:t>
            </a:r>
          </a:p>
          <a:p>
            <a:pPr lvl="1"/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890" t="19778" r="11110" b="8222"/>
          <a:stretch/>
        </p:blipFill>
        <p:spPr>
          <a:xfrm>
            <a:off x="4292596" y="1943098"/>
            <a:ext cx="4114803" cy="30861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2595" y="5297269"/>
            <a:ext cx="4114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Example of a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Title Slide </a:t>
            </a:r>
            <a:r>
              <a:rPr lang="en-US" b="1" dirty="0" smtClean="0">
                <a:solidFill>
                  <a:srgbClr val="FF0000"/>
                </a:solidFill>
              </a:rPr>
              <a:t>in a presentation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8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/>
          <a:lstStyle/>
          <a:p>
            <a:r>
              <a:rPr lang="en-US" dirty="0" smtClean="0"/>
              <a:t>Title and Content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0" y="1748823"/>
            <a:ext cx="6777317" cy="35089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This layout is typically used when you are discussing a specific topic</a:t>
            </a:r>
          </a:p>
          <a:p>
            <a:r>
              <a:rPr lang="en-US" dirty="0" smtClean="0"/>
              <a:t>Can include:</a:t>
            </a:r>
          </a:p>
          <a:p>
            <a:pPr lvl="1"/>
            <a:r>
              <a:rPr lang="en-US" dirty="0" smtClean="0"/>
              <a:t>Bullets</a:t>
            </a:r>
          </a:p>
          <a:p>
            <a:pPr lvl="1"/>
            <a:r>
              <a:rPr lang="en-US" dirty="0" smtClean="0"/>
              <a:t>SmartArt</a:t>
            </a:r>
          </a:p>
          <a:p>
            <a:pPr lvl="1"/>
            <a:r>
              <a:rPr lang="en-US" dirty="0" smtClean="0"/>
              <a:t>Table</a:t>
            </a:r>
          </a:p>
          <a:p>
            <a:pPr lvl="1"/>
            <a:r>
              <a:rPr lang="en-US" dirty="0" smtClean="0"/>
              <a:t>Chart</a:t>
            </a:r>
          </a:p>
          <a:p>
            <a:pPr lvl="1"/>
            <a:r>
              <a:rPr lang="en-US" dirty="0" smtClean="0"/>
              <a:t>Video</a:t>
            </a:r>
          </a:p>
          <a:p>
            <a:pPr lvl="1"/>
            <a:r>
              <a:rPr lang="en-US" dirty="0" smtClean="0"/>
              <a:t>Pictures/Online Pictures</a:t>
            </a: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3908" y="5726668"/>
            <a:ext cx="7363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This slide is an example of a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Title and Content Layout </a:t>
            </a:r>
            <a:r>
              <a:rPr lang="en-US" b="1" dirty="0" smtClean="0">
                <a:solidFill>
                  <a:srgbClr val="FF0000"/>
                </a:solidFill>
              </a:rPr>
              <a:t>in a presentation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5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900" y="381000"/>
            <a:ext cx="7024744" cy="1143000"/>
          </a:xfrm>
        </p:spPr>
        <p:txBody>
          <a:bodyPr/>
          <a:lstStyle/>
          <a:p>
            <a:r>
              <a:rPr lang="en-US" dirty="0" smtClean="0"/>
              <a:t>Two Content Layout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042416" y="1600200"/>
            <a:ext cx="7263384" cy="4206240"/>
          </a:xfrm>
        </p:spPr>
        <p:txBody>
          <a:bodyPr>
            <a:normAutofit/>
          </a:bodyPr>
          <a:lstStyle/>
          <a:p>
            <a:r>
              <a:rPr lang="en-US" dirty="0" smtClean="0"/>
              <a:t>This slide layout is used to show two types of content</a:t>
            </a:r>
          </a:p>
          <a:p>
            <a:r>
              <a:rPr lang="en-US" dirty="0" smtClean="0"/>
              <a:t>It can include</a:t>
            </a:r>
          </a:p>
          <a:p>
            <a:pPr lvl="1"/>
            <a:r>
              <a:rPr lang="en-US" dirty="0" smtClean="0"/>
              <a:t>Text and one of the following:</a:t>
            </a:r>
          </a:p>
          <a:p>
            <a:pPr lvl="2"/>
            <a:r>
              <a:rPr lang="en-US" dirty="0" smtClean="0"/>
              <a:t>Table</a:t>
            </a:r>
          </a:p>
          <a:p>
            <a:pPr lvl="2"/>
            <a:r>
              <a:rPr lang="en-US" dirty="0" smtClean="0"/>
              <a:t>Chart</a:t>
            </a:r>
          </a:p>
          <a:p>
            <a:pPr lvl="2"/>
            <a:r>
              <a:rPr lang="en-US" dirty="0" smtClean="0"/>
              <a:t>SmartArt</a:t>
            </a:r>
          </a:p>
          <a:p>
            <a:pPr lvl="2"/>
            <a:r>
              <a:rPr lang="en-US" dirty="0" smtClean="0"/>
              <a:t>Picture/Online Picture</a:t>
            </a:r>
          </a:p>
          <a:p>
            <a:pPr lvl="2"/>
            <a:r>
              <a:rPr lang="en-US" dirty="0" smtClean="0"/>
              <a:t>Video</a:t>
            </a:r>
          </a:p>
          <a:p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500513849"/>
              </p:ext>
            </p:extLst>
          </p:nvPr>
        </p:nvGraphicFramePr>
        <p:xfrm>
          <a:off x="1371600" y="5097463"/>
          <a:ext cx="6603044" cy="1455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0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1.gstatic.com/images?q=tbn:ANd9GcQqJdPtD-REQEoJyIi2ccXEszWK399qGlY_aRLKBjwIRIMq5lY4tA:education-portal.com/cimages/multimages/16/pie_chart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2286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Excel Charts</a:t>
            </a:r>
            <a:endParaRPr lang="en-US" dirty="0"/>
          </a:p>
        </p:txBody>
      </p:sp>
      <p:pic>
        <p:nvPicPr>
          <p:cNvPr id="2052" name="Picture 4" descr="http://t1.gstatic.com/images?q=tbn:ANd9GcRgCrCtsTOKZErr8fnwI-VN28e0rorVR1JXfXoj4wHQ8XHn4ItC:www.officetooltips.com/images/tips/282_3/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827" y="838200"/>
            <a:ext cx="3261773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3.gstatic.com/images?q=tbn:ANd9GcSRRDSy344UThvRFBfEQzvNMuiXgf2uPjDXOUqK32LDpIQ1X4PW:excel.officetuts.net/images/training/charts/switch-rows-columns/switch-row-column-char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551" y="4179216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t3.gstatic.com/images?q=tbn:ANd9GcQUNjdUfa9JhZxRunJXufDDXEff2MdXGL7Ufwf5O3XFm0lxmltHZQ:www.mathgoodies.com/lessons/graphs/images/bar_graph_example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825" y="3505200"/>
            <a:ext cx="2771775" cy="253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56551" y="3676651"/>
            <a:ext cx="2272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Pie Chart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29200" y="2819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Line Chart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56551" y="5955268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Column Chart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410200" y="5955268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Bar Chart</a:t>
            </a:r>
            <a:endParaRPr lang="en-US" b="1" dirty="0"/>
          </a:p>
        </p:txBody>
      </p:sp>
      <p:sp>
        <p:nvSpPr>
          <p:cNvPr id="17" name="Action Button: Home 16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Back or Previous 18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8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514600"/>
            <a:ext cx="6777317" cy="648148"/>
          </a:xfrm>
        </p:spPr>
        <p:txBody>
          <a:bodyPr/>
          <a:lstStyle/>
          <a:p>
            <a:r>
              <a:rPr lang="en-US" dirty="0" smtClean="0"/>
              <a:t>How the ENTIRE slide will enter the screen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52456" y="2590800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Animations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71283" y="4838252"/>
            <a:ext cx="6777317" cy="1029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Adding movement or an effect to text or objects within a slide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7924800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4011"/>
            <a:ext cx="7924800" cy="986589"/>
          </a:xfrm>
          <a:prstGeom prst="rect">
            <a:avLst/>
          </a:prstGeom>
        </p:spPr>
      </p:pic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2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24744" cy="1143000"/>
          </a:xfrm>
        </p:spPr>
        <p:txBody>
          <a:bodyPr/>
          <a:lstStyle/>
          <a:p>
            <a:r>
              <a:rPr lang="en-US" dirty="0" smtClean="0"/>
              <a:t>Normal View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324600" y="1600200"/>
            <a:ext cx="2200656" cy="4079135"/>
          </a:xfrm>
        </p:spPr>
        <p:txBody>
          <a:bodyPr/>
          <a:lstStyle/>
          <a:p>
            <a:r>
              <a:rPr lang="en-US" dirty="0" smtClean="0"/>
              <a:t>What it looks like when you are creating the PowerPoint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524000"/>
            <a:ext cx="5194169" cy="415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7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Slide Sorter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5638800"/>
            <a:ext cx="7030824" cy="886119"/>
          </a:xfrm>
        </p:spPr>
        <p:txBody>
          <a:bodyPr/>
          <a:lstStyle/>
          <a:p>
            <a:r>
              <a:rPr lang="en-US" dirty="0" smtClean="0"/>
              <a:t>Small, visual representation of the slides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4953001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Slide Show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485452"/>
            <a:ext cx="6777317" cy="876748"/>
          </a:xfrm>
        </p:spPr>
        <p:txBody>
          <a:bodyPr/>
          <a:lstStyle/>
          <a:p>
            <a:r>
              <a:rPr lang="en-US" dirty="0" smtClean="0"/>
              <a:t>How it is presented to a group; one slide at a time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0"/>
            <a:ext cx="4953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5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1143000"/>
          </a:xfrm>
        </p:spPr>
        <p:txBody>
          <a:bodyPr/>
          <a:lstStyle/>
          <a:p>
            <a:r>
              <a:rPr lang="en-US" dirty="0" smtClean="0"/>
              <a:t>Printing PowerPoints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9100" y="2323652"/>
            <a:ext cx="3327699" cy="3508977"/>
          </a:xfrm>
        </p:spPr>
        <p:txBody>
          <a:bodyPr>
            <a:normAutofit/>
          </a:bodyPr>
          <a:lstStyle/>
          <a:p>
            <a:r>
              <a:rPr lang="en-US" dirty="0" smtClean="0"/>
              <a:t>Printing Options:</a:t>
            </a:r>
          </a:p>
          <a:p>
            <a:pPr lvl="1"/>
            <a:r>
              <a:rPr lang="en-US" dirty="0" smtClean="0"/>
              <a:t>Outline</a:t>
            </a:r>
          </a:p>
          <a:p>
            <a:pPr lvl="1"/>
            <a:r>
              <a:rPr lang="en-US" dirty="0" smtClean="0"/>
              <a:t>Handouts (print several slides on one page)</a:t>
            </a:r>
          </a:p>
          <a:p>
            <a:pPr lvl="1"/>
            <a:r>
              <a:rPr lang="en-US" dirty="0" smtClean="0"/>
              <a:t>Slides</a:t>
            </a:r>
          </a:p>
          <a:p>
            <a:pPr lvl="1"/>
            <a:r>
              <a:rPr lang="en-US" dirty="0" smtClean="0"/>
              <a:t>Slide Thumbnails with notes</a:t>
            </a:r>
          </a:p>
          <a:p>
            <a:pPr lvl="1"/>
            <a:endParaRPr lang="en-US" dirty="0" smtClean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63104" b="41954"/>
          <a:stretch/>
        </p:blipFill>
        <p:spPr>
          <a:xfrm>
            <a:off x="596031" y="1955060"/>
            <a:ext cx="4800600" cy="424616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419600" y="2590800"/>
            <a:ext cx="1371600" cy="762000"/>
            <a:chOff x="4419600" y="2590800"/>
            <a:chExt cx="1371600" cy="762000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5105400" y="2971800"/>
              <a:ext cx="6858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4419600" y="2590800"/>
              <a:ext cx="685800" cy="7620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09800" y="3200400"/>
            <a:ext cx="3581400" cy="1905000"/>
            <a:chOff x="2209800" y="3200400"/>
            <a:chExt cx="3581400" cy="1905000"/>
          </a:xfrm>
        </p:grpSpPr>
        <p:sp>
          <p:nvSpPr>
            <p:cNvPr id="15" name="Rectangle 14"/>
            <p:cNvSpPr/>
            <p:nvPr/>
          </p:nvSpPr>
          <p:spPr>
            <a:xfrm>
              <a:off x="2209800" y="3200400"/>
              <a:ext cx="3048000" cy="19050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5257800" y="3352800"/>
              <a:ext cx="5334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209800" y="2667000"/>
            <a:ext cx="3581400" cy="1752600"/>
            <a:chOff x="2209800" y="2667000"/>
            <a:chExt cx="3581400" cy="1752600"/>
          </a:xfrm>
        </p:grpSpPr>
        <p:sp>
          <p:nvSpPr>
            <p:cNvPr id="20" name="Rectangle 19"/>
            <p:cNvSpPr/>
            <p:nvPr/>
          </p:nvSpPr>
          <p:spPr>
            <a:xfrm>
              <a:off x="2209800" y="2667000"/>
              <a:ext cx="990600" cy="6096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 flipV="1">
              <a:off x="3276600" y="3352800"/>
              <a:ext cx="2514600" cy="106680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276600" y="2667000"/>
            <a:ext cx="2514600" cy="2286000"/>
            <a:chOff x="3276600" y="2667000"/>
            <a:chExt cx="2514600" cy="2286000"/>
          </a:xfrm>
        </p:grpSpPr>
        <p:sp>
          <p:nvSpPr>
            <p:cNvPr id="24" name="Rectangle 23"/>
            <p:cNvSpPr/>
            <p:nvPr/>
          </p:nvSpPr>
          <p:spPr>
            <a:xfrm>
              <a:off x="3276600" y="2667000"/>
              <a:ext cx="914400" cy="6096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 flipV="1">
              <a:off x="4038600" y="3352799"/>
              <a:ext cx="1752600" cy="160020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877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/>
          <a:lstStyle/>
          <a:p>
            <a:r>
              <a:rPr lang="en-US" dirty="0" smtClean="0"/>
              <a:t>Full Slide Printing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1600200"/>
            <a:ext cx="576262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7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52400"/>
            <a:ext cx="7024744" cy="1143000"/>
          </a:xfrm>
        </p:spPr>
        <p:txBody>
          <a:bodyPr/>
          <a:lstStyle/>
          <a:p>
            <a:r>
              <a:rPr lang="en-US" dirty="0" smtClean="0"/>
              <a:t>Handouts Printout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6096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0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Processing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Spelling/Grammar Errors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the </a:t>
            </a:r>
            <a:r>
              <a:rPr lang="en-US" b="1" u="wavyHeavy" dirty="0" smtClean="0">
                <a:solidFill>
                  <a:srgbClr val="FF0000"/>
                </a:solidFill>
              </a:rPr>
              <a:t>red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/>
              <a:t>line mean?</a:t>
            </a:r>
          </a:p>
          <a:p>
            <a:pPr lvl="1"/>
            <a:r>
              <a:rPr lang="en-US" u="wavy" dirty="0" err="1" smtClean="0">
                <a:uFill>
                  <a:solidFill>
                    <a:srgbClr val="FF0000"/>
                  </a:solidFill>
                </a:uFill>
              </a:rPr>
              <a:t>Chewwing</a:t>
            </a:r>
            <a:r>
              <a:rPr lang="en-US" u="wavy" dirty="0" smtClean="0"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dirty="0" smtClean="0"/>
              <a:t>(spelling error)</a:t>
            </a:r>
          </a:p>
          <a:p>
            <a:r>
              <a:rPr lang="en-US" dirty="0" smtClean="0"/>
              <a:t>What does the </a:t>
            </a:r>
            <a:r>
              <a:rPr lang="en-US" b="1" u="wavy" dirty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 line mean?</a:t>
            </a:r>
          </a:p>
          <a:p>
            <a:pPr lvl="1"/>
            <a:r>
              <a:rPr lang="en-US" dirty="0" smtClean="0"/>
              <a:t>I </a:t>
            </a:r>
            <a:r>
              <a:rPr lang="en-US" u="wavy" dirty="0" smtClean="0">
                <a:uFill>
                  <a:solidFill>
                    <a:srgbClr val="00B050"/>
                  </a:solidFill>
                </a:uFill>
              </a:rPr>
              <a:t>is</a:t>
            </a:r>
            <a:r>
              <a:rPr lang="en-US" dirty="0" smtClean="0"/>
              <a:t> happy! (grammar error)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2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Clipboard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temporary storage area for a selection that is waiting to be pasted</a:t>
            </a: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4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do you use a certain chart?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Bar chart:  Compare multiple values</a:t>
            </a:r>
          </a:p>
          <a:p>
            <a:pPr lvl="1"/>
            <a:r>
              <a:rPr lang="en-US" i="1" dirty="0" smtClean="0"/>
              <a:t>Use of electricity throughout the different months </a:t>
            </a:r>
            <a:r>
              <a:rPr lang="en-US" b="1" i="1" dirty="0" smtClean="0"/>
              <a:t>(Horizontal bars)</a:t>
            </a:r>
            <a:endParaRPr lang="en-US" i="1" dirty="0" smtClean="0"/>
          </a:p>
          <a:p>
            <a:r>
              <a:rPr lang="en-US" dirty="0" smtClean="0"/>
              <a:t>Column chart:  Compare values across categories</a:t>
            </a:r>
          </a:p>
          <a:p>
            <a:pPr lvl="1"/>
            <a:r>
              <a:rPr lang="en-US" i="1" dirty="0" smtClean="0"/>
              <a:t>Use of electricity throughout the different months </a:t>
            </a:r>
            <a:r>
              <a:rPr lang="en-US" b="1" i="1" dirty="0" smtClean="0"/>
              <a:t>(Vertical bars)</a:t>
            </a:r>
            <a:endParaRPr lang="en-US" i="1" dirty="0" smtClean="0"/>
          </a:p>
          <a:p>
            <a:r>
              <a:rPr lang="en-US" dirty="0" smtClean="0"/>
              <a:t>Line chart:  Display trends over time</a:t>
            </a:r>
          </a:p>
          <a:p>
            <a:pPr lvl="1"/>
            <a:r>
              <a:rPr lang="en-US" i="1" dirty="0" smtClean="0"/>
              <a:t>How many </a:t>
            </a:r>
            <a:r>
              <a:rPr lang="en-US" i="1" dirty="0" err="1" smtClean="0"/>
              <a:t>tardies</a:t>
            </a:r>
            <a:r>
              <a:rPr lang="en-US" i="1" dirty="0" smtClean="0"/>
              <a:t> each quarter</a:t>
            </a:r>
          </a:p>
          <a:p>
            <a:r>
              <a:rPr lang="en-US" dirty="0" smtClean="0"/>
              <a:t>Pie chart:  Display one value to a whole</a:t>
            </a:r>
          </a:p>
          <a:p>
            <a:pPr lvl="1"/>
            <a:r>
              <a:rPr lang="en-US" i="1" dirty="0" smtClean="0"/>
              <a:t>How many 7</a:t>
            </a:r>
            <a:r>
              <a:rPr lang="en-US" i="1" baseline="30000" dirty="0" smtClean="0"/>
              <a:t>th</a:t>
            </a:r>
            <a:r>
              <a:rPr lang="en-US" i="1" dirty="0" smtClean="0"/>
              <a:t>, 8</a:t>
            </a:r>
            <a:r>
              <a:rPr lang="en-US" i="1" baseline="30000" dirty="0" smtClean="0"/>
              <a:t>th</a:t>
            </a:r>
            <a:r>
              <a:rPr lang="en-US" i="1" dirty="0" smtClean="0"/>
              <a:t>, and 9</a:t>
            </a:r>
            <a:r>
              <a:rPr lang="en-US" i="1" baseline="30000" dirty="0" smtClean="0"/>
              <a:t>th</a:t>
            </a:r>
            <a:r>
              <a:rPr lang="en-US" i="1" dirty="0" smtClean="0"/>
              <a:t> graders in the school</a:t>
            </a:r>
            <a:endParaRPr lang="en-US" i="1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1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Line Spacing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156229"/>
          </a:xfrm>
        </p:spPr>
        <p:txBody>
          <a:bodyPr>
            <a:normAutofit fontScale="77500" lnSpcReduction="20000"/>
          </a:bodyPr>
          <a:lstStyle/>
          <a:p>
            <a:pPr marL="68580" indent="0">
              <a:lnSpc>
                <a:spcPct val="120000"/>
              </a:lnSpc>
              <a:buNone/>
            </a:pPr>
            <a:r>
              <a:rPr lang="en-US" dirty="0" smtClean="0"/>
              <a:t>	Dance can be a form of art or it can be thought of as a form of recreation.  Dance can be utilized to express ideas and emotions as well as moods.</a:t>
            </a:r>
          </a:p>
          <a:p>
            <a:pPr marL="68580" indent="0">
              <a:lnSpc>
                <a:spcPct val="16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One form of dance that is quite common is known as ballet.  The earliest forms of ballet are believed to have taken place in Western Europe.</a:t>
            </a:r>
          </a:p>
          <a:p>
            <a:pPr marL="68580" indent="0">
              <a:lnSpc>
                <a:spcPct val="21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To excel at ballet, you must take lessons when you are very young.  It is not uncommon to see a three year old in a dance studio taking ballet lessons.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7696200" y="1600200"/>
            <a:ext cx="304800" cy="1066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7086600" y="2743200"/>
            <a:ext cx="304800" cy="1066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7467600" y="4114800"/>
            <a:ext cx="304800" cy="1447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772400" y="1810434"/>
            <a:ext cx="98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Single Space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2935069"/>
            <a:ext cx="98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1.5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Space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05724" y="4495800"/>
            <a:ext cx="98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Double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Space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2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00200"/>
            <a:ext cx="6777317" cy="4648200"/>
          </a:xfrm>
        </p:spPr>
        <p:txBody>
          <a:bodyPr>
            <a:normAutofit fontScale="85000" lnSpcReduction="20000"/>
          </a:bodyPr>
          <a:lstStyle/>
          <a:p>
            <a:pPr marL="68580" indent="0">
              <a:lnSpc>
                <a:spcPct val="120000"/>
              </a:lnSpc>
              <a:buNone/>
            </a:pPr>
            <a:r>
              <a:rPr lang="en-US" dirty="0" smtClean="0"/>
              <a:t>	Dance can be a form of art or it can be thought of as a form of recreation.  Dance can be utilized to express ideas and emotions as well as moods.</a:t>
            </a:r>
          </a:p>
          <a:p>
            <a:pPr marL="68580" indent="0" algn="r">
              <a:lnSpc>
                <a:spcPct val="12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One form of dance that is quite common is known as ballet.  The earliest forms of ballet are believed to have taken place in Western Europe.</a:t>
            </a:r>
          </a:p>
          <a:p>
            <a:pPr marL="68580" indent="0" algn="ctr">
              <a:lnSpc>
                <a:spcPct val="12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To excel at ballet, you must take lessons when you are very young.  It is not uncommon to see a three year old in a dance studio taking ballet lessons.</a:t>
            </a:r>
          </a:p>
          <a:p>
            <a:pPr marL="68580" indent="0" algn="just">
              <a:lnSpc>
                <a:spcPct val="120000"/>
              </a:lnSpc>
              <a:buNone/>
            </a:pPr>
            <a:r>
              <a:rPr lang="en-US" dirty="0" smtClean="0"/>
              <a:t>In addition to starting at a very young age, hours and hours of practice are also required to develop into a skilled performer of ballet.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7315200" y="1676400"/>
            <a:ext cx="304800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7620000" y="2913966"/>
            <a:ext cx="304800" cy="97223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7620000" y="3962400"/>
            <a:ext cx="304800" cy="990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91400" y="1828800"/>
            <a:ext cx="98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Left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Align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3087469"/>
            <a:ext cx="98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Right Align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2400" y="4114800"/>
            <a:ext cx="98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Center Align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7620000" y="5105400"/>
            <a:ext cx="304800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72400" y="5221069"/>
            <a:ext cx="981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Justify Align</a:t>
            </a:r>
          </a:p>
        </p:txBody>
      </p:sp>
      <p:sp>
        <p:nvSpPr>
          <p:cNvPr id="12" name="Action Button: Home 11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7439809" y="634700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6565232" y="6350011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1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This text has no formatting to it.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This text has bold formatting.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This text has italic formatting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u="sng" dirty="0" smtClean="0"/>
              <a:t>This text has underline formatting.</a:t>
            </a:r>
            <a:endParaRPr lang="en-US" u="sng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Wrap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 wrap is when the computer automatically sends the text to the next line WITOUT hitting Enter.</a:t>
            </a:r>
          </a:p>
          <a:p>
            <a:pPr lvl="1"/>
            <a:r>
              <a:rPr lang="en-US" dirty="0" smtClean="0"/>
              <a:t>Also known as soft return.</a:t>
            </a:r>
          </a:p>
          <a:p>
            <a:r>
              <a:rPr lang="en-US" dirty="0" smtClean="0"/>
              <a:t>Pressing the </a:t>
            </a:r>
            <a:r>
              <a:rPr lang="en-US" b="1" dirty="0" smtClean="0"/>
              <a:t>ENTER</a:t>
            </a:r>
            <a:r>
              <a:rPr lang="en-US" dirty="0" smtClean="0"/>
              <a:t> key is a </a:t>
            </a:r>
            <a:r>
              <a:rPr lang="en-US" b="1" dirty="0" smtClean="0"/>
              <a:t>HARD RETURN</a:t>
            </a:r>
            <a:endParaRPr lang="en-US" b="1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6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Indents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05000"/>
            <a:ext cx="6777317" cy="3886200"/>
          </a:xfrm>
        </p:spPr>
        <p:txBody>
          <a:bodyPr>
            <a:normAutofit fontScale="85000" lnSpcReduction="10000"/>
          </a:bodyPr>
          <a:lstStyle/>
          <a:p>
            <a:pPr marL="68580" indent="0">
              <a:lnSpc>
                <a:spcPct val="120000"/>
              </a:lnSpc>
              <a:buNone/>
            </a:pPr>
            <a:r>
              <a:rPr lang="en-US" b="1" dirty="0" smtClean="0"/>
              <a:t>First Line Indent Example</a:t>
            </a:r>
            <a:r>
              <a:rPr lang="en-US" dirty="0" smtClean="0"/>
              <a:t>	</a:t>
            </a:r>
          </a:p>
          <a:p>
            <a:pPr marL="68580" indent="0">
              <a:lnSpc>
                <a:spcPct val="120000"/>
              </a:lnSpc>
              <a:buNone/>
            </a:pPr>
            <a:r>
              <a:rPr lang="en-US" dirty="0" smtClean="0"/>
              <a:t>	Dance </a:t>
            </a:r>
            <a:r>
              <a:rPr lang="en-US" dirty="0"/>
              <a:t>can be a form of art or it can be thought of as a form of recreation.  Dance can be utilized to express ideas and emotions as well as moods</a:t>
            </a:r>
            <a:r>
              <a:rPr lang="en-US" dirty="0" smtClean="0"/>
              <a:t>.</a:t>
            </a:r>
          </a:p>
          <a:p>
            <a:pPr marL="68580" indent="0">
              <a:lnSpc>
                <a:spcPct val="120000"/>
              </a:lnSpc>
              <a:buNone/>
            </a:pPr>
            <a:endParaRPr lang="en-US" dirty="0" smtClean="0"/>
          </a:p>
          <a:p>
            <a:pPr marL="68580" indent="0">
              <a:lnSpc>
                <a:spcPct val="120000"/>
              </a:lnSpc>
              <a:buNone/>
            </a:pPr>
            <a:r>
              <a:rPr lang="en-US" b="1" dirty="0" smtClean="0"/>
              <a:t>Hanging Indent Example</a:t>
            </a:r>
            <a:endParaRPr lang="en-US" b="1" dirty="0"/>
          </a:p>
          <a:p>
            <a:pPr marL="457200" indent="-388938">
              <a:lnSpc>
                <a:spcPct val="120000"/>
              </a:lnSpc>
              <a:buNone/>
            </a:pPr>
            <a:r>
              <a:rPr lang="en-US" dirty="0" smtClean="0"/>
              <a:t>One </a:t>
            </a:r>
            <a:r>
              <a:rPr lang="en-US" dirty="0"/>
              <a:t>form of dance that is quite common is known as ballet.  The earliest forms of ballet are believed to have taken place in Western Europe.</a:t>
            </a:r>
          </a:p>
          <a:p>
            <a:pPr marL="68580" indent="0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62000" y="2514600"/>
            <a:ext cx="10668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62000" y="5181600"/>
            <a:ext cx="8382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2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990600"/>
          </a:xfrm>
        </p:spPr>
        <p:txBody>
          <a:bodyPr/>
          <a:lstStyle/>
          <a:p>
            <a:r>
              <a:rPr lang="en-US" dirty="0" smtClean="0"/>
              <a:t>Vertical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1524000"/>
            <a:ext cx="3223708" cy="48005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Center the text in your document </a:t>
            </a:r>
            <a:r>
              <a:rPr lang="en-US" b="1" dirty="0" smtClean="0"/>
              <a:t>vertically </a:t>
            </a:r>
            <a:r>
              <a:rPr lang="en-US" dirty="0" smtClean="0"/>
              <a:t>instead of horizontally</a:t>
            </a:r>
          </a:p>
          <a:p>
            <a:r>
              <a:rPr lang="en-US" dirty="0" smtClean="0"/>
              <a:t>There is the same about of “white space” on top of your document as well as bottom</a:t>
            </a:r>
          </a:p>
          <a:p>
            <a:pPr lvl="1"/>
            <a:r>
              <a:rPr lang="en-US" dirty="0" smtClean="0"/>
              <a:t>Page Layout &gt; Page Setup launcher &gt; Layout tab &gt; Vertical alignment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8333" t="15333" r="8334" b="22444"/>
          <a:stretch/>
        </p:blipFill>
        <p:spPr>
          <a:xfrm>
            <a:off x="4419600" y="1524000"/>
            <a:ext cx="3977137" cy="463999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572000" y="3657600"/>
            <a:ext cx="2438400" cy="381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7439809" y="634700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6565232" y="6350011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5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Lists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1976591"/>
              </p:ext>
            </p:extLst>
          </p:nvPr>
        </p:nvGraphicFramePr>
        <p:xfrm>
          <a:off x="1143000" y="2057400"/>
          <a:ext cx="6777036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012"/>
                <a:gridCol w="2259012"/>
                <a:gridCol w="2259012"/>
              </a:tblGrid>
              <a:tr h="385622">
                <a:tc>
                  <a:txBody>
                    <a:bodyPr/>
                    <a:lstStyle/>
                    <a:p>
                      <a:r>
                        <a:rPr lang="en-US" dirty="0" smtClean="0"/>
                        <a:t>Numbered List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Bulleted List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 Level List</a:t>
                      </a:r>
                      <a:endParaRPr lang="en-US" dirty="0"/>
                    </a:p>
                  </a:txBody>
                  <a:tcPr/>
                </a:tc>
              </a:tr>
              <a:tr h="266237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Apples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Oranges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Banana</a:t>
                      </a:r>
                      <a:r>
                        <a:rPr lang="en-US" baseline="0" dirty="0" smtClean="0"/>
                        <a:t>s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 smtClean="0"/>
                        <a:t>Pineapple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Apples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Oranges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Banana</a:t>
                      </a:r>
                      <a:r>
                        <a:rPr lang="en-US" baseline="0" dirty="0" smtClean="0"/>
                        <a:t>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Pineapple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Fruits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/>
                        <a:t>      a.  Apples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/>
                        <a:t>            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.  Green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baseline="0" dirty="0" smtClean="0"/>
                        <a:t>           ii.  Red</a:t>
                      </a:r>
                      <a:endParaRPr lang="en-US" dirty="0" smtClean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/>
                        <a:t>      b.  Banana</a:t>
                      </a:r>
                    </a:p>
                    <a:p>
                      <a:pPr marL="342900" indent="-342900">
                        <a:buFont typeface="+mj-lt"/>
                        <a:buAutoNum type="arabicPeriod" startAt="2"/>
                      </a:pPr>
                      <a:r>
                        <a:rPr lang="en-US" dirty="0" smtClean="0"/>
                        <a:t>Veggies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baseline="0" dirty="0" smtClean="0"/>
                        <a:t>      a.  Carrots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baseline="0" dirty="0" smtClean="0"/>
                        <a:t>      b.  Peas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6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00200"/>
            <a:ext cx="6777317" cy="35089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document that provides structure for commonly used Business documents.</a:t>
            </a:r>
          </a:p>
          <a:p>
            <a:pPr lvl="1"/>
            <a:r>
              <a:rPr lang="en-US" b="1" dirty="0" smtClean="0"/>
              <a:t>Calendars</a:t>
            </a:r>
          </a:p>
          <a:p>
            <a:pPr lvl="1"/>
            <a:r>
              <a:rPr lang="en-US" b="1" dirty="0" smtClean="0"/>
              <a:t>Cards</a:t>
            </a:r>
          </a:p>
          <a:p>
            <a:pPr lvl="1"/>
            <a:r>
              <a:rPr lang="en-US" b="1" dirty="0" smtClean="0"/>
              <a:t>Agendas</a:t>
            </a:r>
          </a:p>
          <a:p>
            <a:pPr lvl="1"/>
            <a:r>
              <a:rPr lang="en-US" b="1" dirty="0" smtClean="0"/>
              <a:t>Forms</a:t>
            </a:r>
          </a:p>
          <a:p>
            <a:pPr lvl="1"/>
            <a:r>
              <a:rPr lang="en-US" b="1" dirty="0" smtClean="0"/>
              <a:t>Certificates</a:t>
            </a:r>
          </a:p>
          <a:p>
            <a:pPr lvl="1"/>
            <a:r>
              <a:rPr lang="en-US" b="1" dirty="0" smtClean="0"/>
              <a:t>Fax Covers</a:t>
            </a:r>
          </a:p>
          <a:p>
            <a:pPr lvl="1"/>
            <a:r>
              <a:rPr lang="en-US" b="1" dirty="0" smtClean="0"/>
              <a:t>Etc.</a:t>
            </a:r>
          </a:p>
          <a:p>
            <a:pPr marL="365760" lvl="1" indent="0">
              <a:buNone/>
            </a:pP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33589"/>
            <a:ext cx="5186363" cy="310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28600"/>
            <a:ext cx="7024744" cy="1143000"/>
          </a:xfrm>
        </p:spPr>
        <p:txBody>
          <a:bodyPr/>
          <a:lstStyle/>
          <a:p>
            <a:r>
              <a:rPr lang="en-US" dirty="0" smtClean="0"/>
              <a:t>Non-Printing Characters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24000"/>
            <a:ext cx="6777317" cy="1600199"/>
          </a:xfrm>
        </p:spPr>
        <p:txBody>
          <a:bodyPr>
            <a:normAutofit/>
          </a:bodyPr>
          <a:lstStyle/>
          <a:p>
            <a:r>
              <a:rPr lang="en-US" dirty="0" smtClean="0"/>
              <a:t>Home </a:t>
            </a:r>
          </a:p>
          <a:p>
            <a:r>
              <a:rPr lang="en-US" dirty="0" smtClean="0"/>
              <a:t>Paragraph </a:t>
            </a:r>
          </a:p>
          <a:p>
            <a:r>
              <a:rPr lang="en-US" dirty="0" smtClean="0"/>
              <a:t>¶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0" t="16458" r="16333" b="2916"/>
          <a:stretch/>
        </p:blipFill>
        <p:spPr bwMode="auto">
          <a:xfrm>
            <a:off x="3124200" y="1295400"/>
            <a:ext cx="5378400" cy="516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133600" y="1752600"/>
            <a:ext cx="28194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133600" y="3505200"/>
            <a:ext cx="1676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66800" y="32766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→ = Tab</a:t>
            </a:r>
          </a:p>
          <a:p>
            <a:r>
              <a:rPr lang="en-US" dirty="0" smtClean="0"/>
              <a:t>¶ = Paragraph</a:t>
            </a:r>
          </a:p>
          <a:p>
            <a:r>
              <a:rPr lang="en-US" dirty="0" smtClean="0">
                <a:sym typeface="Wingdings"/>
              </a:rPr>
              <a:t> = Space</a:t>
            </a:r>
            <a:endParaRPr lang="en-US" dirty="0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3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7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Legend/Key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90252"/>
            <a:ext cx="6777317" cy="1029148"/>
          </a:xfrm>
        </p:spPr>
        <p:txBody>
          <a:bodyPr/>
          <a:lstStyle/>
          <a:p>
            <a:r>
              <a:rPr lang="en-US" dirty="0" smtClean="0"/>
              <a:t>Key for interpreting the chart’s colors, patterns, etc.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00049109"/>
              </p:ext>
            </p:extLst>
          </p:nvPr>
        </p:nvGraphicFramePr>
        <p:xfrm>
          <a:off x="2057400" y="2819400"/>
          <a:ext cx="5257800" cy="330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6991350" y="3352800"/>
            <a:ext cx="4953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67600" y="308746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Legend</a:t>
            </a:r>
          </a:p>
          <a:p>
            <a:endParaRPr lang="en-US" dirty="0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2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/>
          <a:lstStyle/>
          <a:p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3492" y="1600200"/>
            <a:ext cx="6777317" cy="4232429"/>
          </a:xfrm>
        </p:spPr>
        <p:txBody>
          <a:bodyPr/>
          <a:lstStyle/>
          <a:p>
            <a:r>
              <a:rPr lang="en-US" dirty="0" smtClean="0"/>
              <a:t>Central Processing Unit</a:t>
            </a:r>
          </a:p>
          <a:p>
            <a:r>
              <a:rPr lang="en-US" dirty="0" smtClean="0"/>
              <a:t>“Brain” of the computer</a:t>
            </a:r>
          </a:p>
          <a:p>
            <a:r>
              <a:rPr lang="en-US" dirty="0" smtClean="0"/>
              <a:t>Where all the processing of a computer takes place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3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/>
          <a:lstStyle/>
          <a:p>
            <a:r>
              <a:rPr lang="en-US" dirty="0" smtClean="0"/>
              <a:t>LAN vs. WAN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3492" y="1600200"/>
            <a:ext cx="6777317" cy="4232429"/>
          </a:xfrm>
        </p:spPr>
        <p:txBody>
          <a:bodyPr/>
          <a:lstStyle/>
          <a:p>
            <a:pPr marL="68580" indent="0">
              <a:buNone/>
            </a:pPr>
            <a:r>
              <a:rPr lang="en-US" b="1" dirty="0" smtClean="0"/>
              <a:t>LAN (Local Area Network)</a:t>
            </a:r>
          </a:p>
          <a:p>
            <a:r>
              <a:rPr lang="en-US" dirty="0" smtClean="0"/>
              <a:t>Computers and devices connected within a confined space</a:t>
            </a:r>
          </a:p>
          <a:p>
            <a:pPr lvl="1"/>
            <a:r>
              <a:rPr lang="en-US" dirty="0" smtClean="0"/>
              <a:t>Examples:  SJMS, Office Building</a:t>
            </a:r>
          </a:p>
          <a:p>
            <a:pPr marL="68580" indent="0">
              <a:buNone/>
            </a:pPr>
            <a:r>
              <a:rPr lang="en-US" b="1" dirty="0" smtClean="0"/>
              <a:t>WAN (Wide Area Network)</a:t>
            </a:r>
          </a:p>
          <a:p>
            <a:r>
              <a:rPr lang="en-US" dirty="0" smtClean="0"/>
              <a:t>Multiple computers connected over  a large geographical area</a:t>
            </a:r>
          </a:p>
          <a:p>
            <a:pPr lvl="1"/>
            <a:r>
              <a:rPr lang="en-US" dirty="0" smtClean="0"/>
              <a:t>Examples:  Internet, Jordan School District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9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/>
          <a:lstStyle/>
          <a:p>
            <a:r>
              <a:rPr lang="en-US" dirty="0" smtClean="0"/>
              <a:t>RAM vs. 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24000"/>
            <a:ext cx="6777317" cy="4308629"/>
          </a:xfrm>
        </p:spPr>
        <p:txBody>
          <a:bodyPr/>
          <a:lstStyle/>
          <a:p>
            <a:pPr marL="68580" indent="0">
              <a:buNone/>
            </a:pPr>
            <a:r>
              <a:rPr lang="en-US" b="1" dirty="0" smtClean="0"/>
              <a:t>RAM (Random Access Memory)</a:t>
            </a:r>
          </a:p>
          <a:p>
            <a:r>
              <a:rPr lang="en-US" dirty="0" smtClean="0"/>
              <a:t>Temporary storage used when the computer is on.</a:t>
            </a:r>
          </a:p>
          <a:p>
            <a:r>
              <a:rPr lang="en-US" dirty="0" smtClean="0"/>
              <a:t>RAM is </a:t>
            </a:r>
            <a:r>
              <a:rPr lang="en-US" b="1" dirty="0" smtClean="0"/>
              <a:t>VOLATILE</a:t>
            </a:r>
          </a:p>
          <a:p>
            <a:pPr lvl="1"/>
            <a:r>
              <a:rPr lang="en-US" dirty="0" smtClean="0"/>
              <a:t>Information is lost when the computer is turned off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b="1" dirty="0" smtClean="0"/>
              <a:t>ROM (Read Only Memory)</a:t>
            </a:r>
          </a:p>
          <a:p>
            <a:r>
              <a:rPr lang="en-US" dirty="0" smtClean="0"/>
              <a:t>Used in the boot process that stores permanent instructions for the computer</a:t>
            </a: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/>
          <a:lstStyle/>
          <a:p>
            <a:r>
              <a:rPr lang="en-US" dirty="0" smtClean="0"/>
              <a:t>Operating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350897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Software that produces communication between the user, the application software and the hardware</a:t>
            </a:r>
          </a:p>
          <a:p>
            <a:r>
              <a:rPr lang="en-US" dirty="0" smtClean="0"/>
              <a:t>Controls the overall functions of the computer</a:t>
            </a:r>
          </a:p>
          <a:p>
            <a:pPr lvl="1"/>
            <a:r>
              <a:rPr lang="en-US" dirty="0" smtClean="0"/>
              <a:t>Examples</a:t>
            </a:r>
          </a:p>
          <a:p>
            <a:pPr lvl="2"/>
            <a:r>
              <a:rPr lang="en-US" dirty="0" smtClean="0"/>
              <a:t>Windows 7</a:t>
            </a:r>
          </a:p>
          <a:p>
            <a:pPr lvl="2"/>
            <a:r>
              <a:rPr lang="en-US" dirty="0" smtClean="0"/>
              <a:t>Windows Vista</a:t>
            </a:r>
          </a:p>
          <a:p>
            <a:pPr lvl="2"/>
            <a:r>
              <a:rPr lang="en-US" dirty="0" smtClean="0"/>
              <a:t>Windows XP</a:t>
            </a:r>
          </a:p>
          <a:p>
            <a:pPr lvl="2"/>
            <a:r>
              <a:rPr lang="en-US" dirty="0" smtClean="0"/>
              <a:t>Windows 98</a:t>
            </a:r>
          </a:p>
          <a:p>
            <a:pPr lvl="2"/>
            <a:r>
              <a:rPr lang="en-US" dirty="0" smtClean="0"/>
              <a:t>Windows 95 </a:t>
            </a:r>
            <a:endParaRPr lang="en-US" dirty="0"/>
          </a:p>
        </p:txBody>
      </p:sp>
      <p:pic>
        <p:nvPicPr>
          <p:cNvPr id="5124" name="Picture 4" descr="http://t2.gstatic.com/images?q=tbn:ANd9GcT0gR-vNgZXdAltLDk9FfYsadjB1SRikQbxjmv1B4omSl4M42YubA:cdn2.vox-cdn.com/entry_photo_images/5038281/Windows_8_large_verge_medium_landsca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48175"/>
            <a:ext cx="3314700" cy="18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0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or more computers/devices connected together to communicate or share information</a:t>
            </a:r>
            <a:endParaRPr lang="en-US" dirty="0"/>
          </a:p>
        </p:txBody>
      </p:sp>
      <p:pic>
        <p:nvPicPr>
          <p:cNvPr id="14338" name="Picture 2" descr="http://t3.gstatic.com/images?q=tbn:ANd9GcTxgpqZ5latkNhZoPUYZinOnY30iTlj6hORLe5ugBp58gVf6QY6DA:meganet.net/wp-content/uploads/2012/05/network_moni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57600"/>
            <a:ext cx="3429000" cy="257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0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Input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1"/>
            <a:ext cx="6777317" cy="1295400"/>
          </a:xfrm>
        </p:spPr>
        <p:txBody>
          <a:bodyPr>
            <a:normAutofit/>
          </a:bodyPr>
          <a:lstStyle/>
          <a:p>
            <a:r>
              <a:rPr lang="en-US" dirty="0"/>
              <a:t>Units that gather information and transform that information into a series of electronic signals for the computer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52456" y="2514600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Output Devices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71283" y="3733800"/>
            <a:ext cx="6777317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Devices that display, print, or transmit the results of processing from the computer’s memory.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1143000"/>
          </a:xfrm>
        </p:spPr>
        <p:txBody>
          <a:bodyPr/>
          <a:lstStyle/>
          <a:p>
            <a:r>
              <a:rPr lang="en-US" dirty="0" err="1" smtClean="0"/>
              <a:t>Input/Output</a:t>
            </a:r>
            <a:r>
              <a:rPr lang="en-US" dirty="0" smtClean="0"/>
              <a:t> Devices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Input Devices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Keyboard</a:t>
            </a:r>
          </a:p>
          <a:p>
            <a:r>
              <a:rPr lang="en-US" dirty="0" smtClean="0"/>
              <a:t>Mouse </a:t>
            </a:r>
          </a:p>
          <a:p>
            <a:r>
              <a:rPr lang="en-US" dirty="0" smtClean="0"/>
              <a:t>Scanner</a:t>
            </a:r>
          </a:p>
          <a:p>
            <a:r>
              <a:rPr lang="en-US" dirty="0" smtClean="0"/>
              <a:t>Microphone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Output Devices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Monitor</a:t>
            </a:r>
          </a:p>
          <a:p>
            <a:r>
              <a:rPr lang="en-US" dirty="0" smtClean="0"/>
              <a:t>Printer</a:t>
            </a:r>
          </a:p>
          <a:p>
            <a:r>
              <a:rPr lang="en-US" dirty="0" smtClean="0"/>
              <a:t>Speakers</a:t>
            </a:r>
          </a:p>
          <a:p>
            <a:r>
              <a:rPr lang="en-US" dirty="0" smtClean="0"/>
              <a:t>Projector</a:t>
            </a:r>
          </a:p>
          <a:p>
            <a:endParaRPr lang="en-US" dirty="0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5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Peripheral Devices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990599"/>
          </a:xfrm>
        </p:spPr>
        <p:txBody>
          <a:bodyPr/>
          <a:lstStyle/>
          <a:p>
            <a:r>
              <a:rPr lang="en-US" dirty="0" smtClean="0"/>
              <a:t>Devices used to expand the computers input, output, and/or storage capabilities.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52456" y="2514600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Examples of </a:t>
            </a:r>
          </a:p>
          <a:p>
            <a:r>
              <a:rPr lang="en-US" dirty="0" smtClean="0"/>
              <a:t>Peripheral Devices</a:t>
            </a:r>
            <a:endParaRPr lang="en-US" dirty="0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1071283" y="3657601"/>
            <a:ext cx="6777317" cy="2666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Webcam</a:t>
            </a:r>
          </a:p>
          <a:p>
            <a:r>
              <a:rPr lang="en-US" dirty="0" smtClean="0"/>
              <a:t>External Hard Drive</a:t>
            </a:r>
          </a:p>
          <a:p>
            <a:r>
              <a:rPr lang="en-US" dirty="0" smtClean="0"/>
              <a:t>Microphone</a:t>
            </a:r>
          </a:p>
          <a:p>
            <a:r>
              <a:rPr lang="en-US" dirty="0" smtClean="0"/>
              <a:t>Scanner</a:t>
            </a:r>
          </a:p>
          <a:p>
            <a:r>
              <a:rPr lang="en-US" dirty="0" smtClean="0"/>
              <a:t>Modem</a:t>
            </a:r>
          </a:p>
          <a:p>
            <a:r>
              <a:rPr lang="en-US" dirty="0" smtClean="0"/>
              <a:t>Digital Camera</a:t>
            </a: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9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/>
          <a:lstStyle/>
          <a:p>
            <a:r>
              <a:rPr lang="en-US" dirty="0" smtClean="0"/>
              <a:t>Storage Devices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156229"/>
          </a:xfrm>
        </p:spPr>
        <p:txBody>
          <a:bodyPr/>
          <a:lstStyle/>
          <a:p>
            <a:r>
              <a:rPr lang="en-US" dirty="0" smtClean="0"/>
              <a:t>A device used to store data when the computer is turned off</a:t>
            </a:r>
          </a:p>
          <a:p>
            <a:pPr lvl="1"/>
            <a:r>
              <a:rPr lang="en-US" dirty="0" smtClean="0"/>
              <a:t>Examples</a:t>
            </a:r>
          </a:p>
          <a:p>
            <a:pPr lvl="2"/>
            <a:r>
              <a:rPr lang="en-US" dirty="0" smtClean="0"/>
              <a:t>CD/DVD</a:t>
            </a:r>
          </a:p>
          <a:p>
            <a:pPr lvl="2"/>
            <a:r>
              <a:rPr lang="en-US" dirty="0" smtClean="0"/>
              <a:t>Hard Disk</a:t>
            </a:r>
          </a:p>
          <a:p>
            <a:pPr lvl="2"/>
            <a:r>
              <a:rPr lang="en-US" dirty="0" smtClean="0"/>
              <a:t>Flash Drive</a:t>
            </a:r>
          </a:p>
          <a:p>
            <a:pPr lvl="2"/>
            <a:r>
              <a:rPr lang="en-US" dirty="0" smtClean="0"/>
              <a:t>External Hard Drive</a:t>
            </a:r>
          </a:p>
          <a:p>
            <a:pPr lvl="2"/>
            <a:r>
              <a:rPr lang="en-US" dirty="0" smtClean="0"/>
              <a:t>Cloud</a:t>
            </a:r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8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/>
          <a:lstStyle/>
          <a:p>
            <a:r>
              <a:rPr lang="en-US" dirty="0" smtClean="0"/>
              <a:t>Save vs. Save As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Save 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Save in the same location</a:t>
            </a:r>
          </a:p>
          <a:p>
            <a:r>
              <a:rPr lang="en-US" dirty="0" smtClean="0"/>
              <a:t>Save with the same document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Save As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Can choose what location to save as</a:t>
            </a:r>
          </a:p>
          <a:p>
            <a:r>
              <a:rPr lang="en-US" dirty="0" smtClean="0"/>
              <a:t>Can choose what to save the document name as</a:t>
            </a:r>
            <a:endParaRPr lang="en-US" dirty="0"/>
          </a:p>
        </p:txBody>
      </p:sp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0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Filtering/Sorting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4958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Sorting</a:t>
            </a:r>
            <a:r>
              <a:rPr lang="en-US" dirty="0" smtClean="0"/>
              <a:t>:  Sorts all information in ascending/descending order</a:t>
            </a:r>
          </a:p>
          <a:p>
            <a:pPr lvl="1"/>
            <a:r>
              <a:rPr lang="en-US" b="1" u="sng" dirty="0" smtClean="0"/>
              <a:t>Ascending</a:t>
            </a:r>
            <a:r>
              <a:rPr lang="en-US" b="1" dirty="0" smtClean="0"/>
              <a:t>: </a:t>
            </a:r>
            <a:r>
              <a:rPr lang="en-US" dirty="0" smtClean="0"/>
              <a:t>A to Z; 1 to 10 </a:t>
            </a:r>
          </a:p>
          <a:p>
            <a:pPr lvl="1"/>
            <a:r>
              <a:rPr lang="en-US" b="1" u="sng" dirty="0" smtClean="0"/>
              <a:t>Descending</a:t>
            </a:r>
            <a:r>
              <a:rPr lang="en-US" dirty="0" smtClean="0"/>
              <a:t>: Z to A; 10 to 1</a:t>
            </a:r>
          </a:p>
          <a:p>
            <a:r>
              <a:rPr lang="en-US" b="1" u="sng" dirty="0" smtClean="0"/>
              <a:t>Filtering</a:t>
            </a:r>
            <a:r>
              <a:rPr lang="en-US" dirty="0" smtClean="0"/>
              <a:t>:  Shows information that meets a certain criteria</a:t>
            </a:r>
          </a:p>
          <a:p>
            <a:pPr lvl="1"/>
            <a:r>
              <a:rPr lang="en-US" dirty="0" smtClean="0"/>
              <a:t>Example:  </a:t>
            </a:r>
          </a:p>
          <a:p>
            <a:pPr lvl="2"/>
            <a:r>
              <a:rPr lang="en-US" dirty="0" smtClean="0"/>
              <a:t>Only showing students with an average score of 80%</a:t>
            </a:r>
          </a:p>
          <a:p>
            <a:pPr lvl="2"/>
            <a:r>
              <a:rPr lang="en-US" dirty="0" smtClean="0"/>
              <a:t>Only showing clients with the last name starting with “D”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066800"/>
            <a:ext cx="1790700" cy="942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39000" y="1066799"/>
            <a:ext cx="457200" cy="7620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9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Size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944537"/>
              </p:ext>
            </p:extLst>
          </p:nvPr>
        </p:nvGraphicFramePr>
        <p:xfrm>
          <a:off x="1042988" y="2324100"/>
          <a:ext cx="677703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519"/>
                <a:gridCol w="338851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or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Byte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bits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Kilobyte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1,000</a:t>
                      </a:r>
                      <a:r>
                        <a:rPr lang="en-US" baseline="0" dirty="0" smtClean="0"/>
                        <a:t> bytes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Megabyte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million</a:t>
                      </a:r>
                      <a:r>
                        <a:rPr lang="en-US" baseline="0" dirty="0" smtClean="0"/>
                        <a:t> bytes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Gigabyte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billion bytes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Terabyte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trillion bytes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6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vs. Software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Any part of the computer that has </a:t>
            </a:r>
            <a:r>
              <a:rPr lang="en-US" b="1" dirty="0" smtClean="0"/>
              <a:t>physical structure</a:t>
            </a:r>
            <a:endParaRPr lang="en-US" dirty="0" smtClean="0"/>
          </a:p>
          <a:p>
            <a:r>
              <a:rPr lang="en-US" dirty="0" smtClean="0"/>
              <a:t>Includes all of the computer’s internal parts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Set of instructions that tells the hardware what to do</a:t>
            </a:r>
          </a:p>
          <a:p>
            <a:r>
              <a:rPr lang="en-US" dirty="0" smtClean="0"/>
              <a:t>Instructs the hardware how to accomplish each task</a:t>
            </a:r>
            <a:endParaRPr lang="en-US" dirty="0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/>
          <a:lstStyle/>
          <a:p>
            <a:r>
              <a:rPr lang="en-US" dirty="0" smtClean="0"/>
              <a:t>Application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24000"/>
            <a:ext cx="6777317" cy="4308629"/>
          </a:xfrm>
        </p:spPr>
        <p:txBody>
          <a:bodyPr/>
          <a:lstStyle/>
          <a:p>
            <a:r>
              <a:rPr lang="en-US" dirty="0" smtClean="0"/>
              <a:t>Software designed to help you carry out a specific task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PowerPoint</a:t>
            </a:r>
          </a:p>
          <a:p>
            <a:pPr lvl="1"/>
            <a:r>
              <a:rPr lang="en-US" dirty="0" smtClean="0"/>
              <a:t>Word</a:t>
            </a:r>
          </a:p>
          <a:p>
            <a:pPr lvl="1"/>
            <a:r>
              <a:rPr lang="en-US" dirty="0" smtClean="0"/>
              <a:t>Excel</a:t>
            </a:r>
          </a:p>
          <a:p>
            <a:pPr lvl="1"/>
            <a:r>
              <a:rPr lang="en-US" dirty="0" smtClean="0"/>
              <a:t>Publisher</a:t>
            </a:r>
            <a:endParaRPr lang="en-US" dirty="0"/>
          </a:p>
        </p:txBody>
      </p:sp>
      <p:pic>
        <p:nvPicPr>
          <p:cNvPr id="15362" name="Picture 2" descr="http://t1.gstatic.com/images?q=tbn:ANd9GcRZE8aSfSebkQJLf7Qs4RKSDvcpQ5bkV7_kbio7aLF8h_ZQCKPVzg:www.clickindia.com/news/wp-content/uploads/2010/05/microsoft-office-2010-beta-leaks-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335279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2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vs. Software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11" y="3101116"/>
            <a:ext cx="2755397" cy="286811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837" y="3276600"/>
            <a:ext cx="3376372" cy="2608413"/>
          </a:xfrm>
        </p:spPr>
      </p:pic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7422747" y="6267450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6539695" y="626745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0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"/>
            <a:ext cx="7024744" cy="1143000"/>
          </a:xfrm>
        </p:spPr>
        <p:txBody>
          <a:bodyPr/>
          <a:lstStyle/>
          <a:p>
            <a:r>
              <a:rPr lang="en-US" dirty="0" smtClean="0"/>
              <a:t>Troubleshooting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838200" y="1371600"/>
            <a:ext cx="7391400" cy="3810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CTRL + ALT + DELETE</a:t>
            </a:r>
          </a:p>
          <a:p>
            <a:r>
              <a:rPr lang="en-US" dirty="0" smtClean="0"/>
              <a:t>Restart</a:t>
            </a:r>
          </a:p>
          <a:p>
            <a:r>
              <a:rPr lang="en-US" dirty="0" smtClean="0"/>
              <a:t>Too many large tasks running at a time slows down a computer</a:t>
            </a:r>
          </a:p>
          <a:p>
            <a:endParaRPr lang="en-US" dirty="0"/>
          </a:p>
          <a:p>
            <a:r>
              <a:rPr lang="en-US" b="1" dirty="0" smtClean="0"/>
              <a:t>Multi-tasking – </a:t>
            </a:r>
            <a:r>
              <a:rPr lang="en-US" dirty="0"/>
              <a:t>Making sure that the instructions and data from one area of memory don’t interfere with memory allocated for other programs.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7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Computers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6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634008"/>
            <a:ext cx="4343400" cy="2766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of a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speed of a computer is measured in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hertz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Megahertz (MHz)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Gigahertz (GHz)</a:t>
            </a: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3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"/>
            <a:ext cx="7024744" cy="1143000"/>
          </a:xfrm>
        </p:spPr>
        <p:txBody>
          <a:bodyPr/>
          <a:lstStyle/>
          <a:p>
            <a:r>
              <a:rPr lang="en-US" dirty="0" smtClean="0"/>
              <a:t>Microcomputer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3200400" cy="3657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personal computer; designed to meet the needs of an individual.</a:t>
            </a:r>
          </a:p>
          <a:p>
            <a:r>
              <a:rPr lang="en-US" dirty="0" smtClean="0"/>
              <a:t>Provides access to a wide variety of computing applications, such as word process, photo editing, e-mail, and internet.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98323" y="4572000"/>
            <a:ext cx="3581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IBM Personal Computer</a:t>
            </a:r>
          </a:p>
          <a:p>
            <a:pPr algn="ctr"/>
            <a:r>
              <a:rPr lang="en-US" dirty="0" smtClean="0"/>
              <a:t>(1983)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523" y="1414670"/>
            <a:ext cx="3937000" cy="30811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5334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Tidbit:  </a:t>
            </a:r>
            <a:r>
              <a:rPr lang="en-US" i="1" dirty="0" smtClean="0">
                <a:effectLst/>
              </a:rPr>
              <a:t>In common usage, "microcomputer" has been largely replaced by the term </a:t>
            </a:r>
            <a:r>
              <a:rPr lang="en-US" b="1" dirty="0" smtClean="0">
                <a:solidFill>
                  <a:srgbClr val="7030A0"/>
                </a:solidFill>
                <a:effectLst/>
              </a:rPr>
              <a:t>personal computer</a:t>
            </a:r>
            <a:r>
              <a:rPr lang="en-US" i="1" dirty="0" smtClean="0">
                <a:effectLst/>
              </a:rPr>
              <a:t> or </a:t>
            </a:r>
            <a:r>
              <a:rPr lang="en-US" b="1" dirty="0" smtClean="0">
                <a:solidFill>
                  <a:srgbClr val="7030A0"/>
                </a:solidFill>
                <a:effectLst/>
              </a:rPr>
              <a:t>PC</a:t>
            </a:r>
            <a:r>
              <a:rPr lang="en-US" i="1" dirty="0" smtClean="0">
                <a:effectLst/>
              </a:rPr>
              <a:t>, which meant to be used by one person at a time. IBM first promoted the term "personal computer" to differentiate themselves from other microcomputers.</a:t>
            </a:r>
            <a:endParaRPr lang="en-US" i="1" dirty="0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7467600" y="6339182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6553200" y="6339182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2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Desktop Microcomputer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32004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microcomputer that fits on a  desk and runs on power from an electrical wall outlet.</a:t>
            </a:r>
          </a:p>
          <a:p>
            <a:r>
              <a:rPr lang="en-US" dirty="0" smtClean="0"/>
              <a:t>The CPU can be housed in either a vertical or a horizontal system unit.</a:t>
            </a:r>
          </a:p>
          <a:p>
            <a:r>
              <a:rPr lang="en-US" dirty="0" smtClean="0"/>
              <a:t>Separate components (keyboard, mouse, etc.) are each plugged into the computer.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971800"/>
            <a:ext cx="4229689" cy="307181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7315200" y="2294930"/>
            <a:ext cx="0" cy="829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00800" y="143887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CPU is located inside the system unit.</a:t>
            </a:r>
            <a:endParaRPr lang="en-US" dirty="0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5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971800"/>
            <a:ext cx="3162300" cy="31623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543800" cy="2438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portable, compact computer that can run on an electrical wall outlet or a batter unit.</a:t>
            </a:r>
          </a:p>
          <a:p>
            <a:r>
              <a:rPr lang="en-US" dirty="0" smtClean="0"/>
              <a:t>All components (keyboard, mouse, etc.) are in one compact unit.</a:t>
            </a:r>
          </a:p>
          <a:p>
            <a:r>
              <a:rPr lang="en-US" dirty="0" smtClean="0"/>
              <a:t>Usually more expensive than a comparable desktop.</a:t>
            </a:r>
          </a:p>
          <a:p>
            <a:r>
              <a:rPr lang="en-US" dirty="0" smtClean="0"/>
              <a:t>Sometimes called a “Notebook”.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524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Laptop {Notebook} Computer</a:t>
            </a:r>
            <a:endParaRPr lang="en-US" dirty="0"/>
          </a:p>
        </p:txBody>
      </p:sp>
      <p:pic>
        <p:nvPicPr>
          <p:cNvPr id="1026" name="Picture 2" descr="http://www.sjsu.edu/at/pics/mediaservices/Dell%20E6520%20Lapt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95700"/>
            <a:ext cx="308038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6096000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PC (Windows) Laptop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5791200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Mac (Apple) Laptop</a:t>
            </a:r>
            <a:endParaRPr lang="en-US" dirty="0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7410450" y="6400800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6515100" y="64389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2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/>
          <a:lstStyle/>
          <a:p>
            <a:r>
              <a:rPr lang="en-US" dirty="0" smtClean="0"/>
              <a:t>Formulas/Functions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447800"/>
            <a:ext cx="6777317" cy="4384829"/>
          </a:xfrm>
        </p:spPr>
        <p:txBody>
          <a:bodyPr/>
          <a:lstStyle/>
          <a:p>
            <a:r>
              <a:rPr lang="en-US" dirty="0" smtClean="0"/>
              <a:t>Formula/Function </a:t>
            </a:r>
            <a:r>
              <a:rPr lang="en-US" b="1" u="sng" dirty="0" smtClean="0"/>
              <a:t>always</a:t>
            </a:r>
            <a:r>
              <a:rPr lang="en-US" dirty="0" smtClean="0"/>
              <a:t> starts with </a:t>
            </a:r>
            <a:r>
              <a:rPr lang="en-US" sz="3600" b="1" dirty="0" smtClean="0"/>
              <a:t>=</a:t>
            </a:r>
          </a:p>
          <a:p>
            <a:r>
              <a:rPr lang="en-US" b="1" dirty="0" smtClean="0"/>
              <a:t>AutoSum</a:t>
            </a:r>
            <a:r>
              <a:rPr lang="en-US" dirty="0" smtClean="0"/>
              <a:t>:  includes the 5 most </a:t>
            </a:r>
            <a:br>
              <a:rPr lang="en-US" dirty="0" smtClean="0"/>
            </a:br>
            <a:r>
              <a:rPr lang="en-US" dirty="0" smtClean="0"/>
              <a:t>common functions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5" t="4071" r="3342" b="76815"/>
          <a:stretch/>
        </p:blipFill>
        <p:spPr bwMode="auto">
          <a:xfrm>
            <a:off x="6604262" y="1981200"/>
            <a:ext cx="1722922" cy="199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9307" y="48006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Mathematical Symbols</a:t>
            </a:r>
          </a:p>
          <a:p>
            <a:r>
              <a:rPr lang="en-US" dirty="0" smtClean="0"/>
              <a:t>Add:		+</a:t>
            </a:r>
          </a:p>
          <a:p>
            <a:r>
              <a:rPr lang="en-US" dirty="0" smtClean="0"/>
              <a:t>Subtract:	-</a:t>
            </a:r>
          </a:p>
          <a:p>
            <a:r>
              <a:rPr lang="en-US" dirty="0" smtClean="0"/>
              <a:t>Divide:		/</a:t>
            </a:r>
          </a:p>
          <a:p>
            <a:r>
              <a:rPr lang="en-US" dirty="0" smtClean="0"/>
              <a:t>Multiply:  	*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2942272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AutoSum Functions</a:t>
            </a:r>
          </a:p>
          <a:p>
            <a:r>
              <a:rPr lang="en-US" dirty="0" smtClean="0"/>
              <a:t>SUM:		adds numbers</a:t>
            </a:r>
          </a:p>
          <a:p>
            <a:r>
              <a:rPr lang="en-US" dirty="0" smtClean="0"/>
              <a:t>AVERAGE:	average of a range </a:t>
            </a:r>
          </a:p>
          <a:p>
            <a:r>
              <a:rPr lang="en-US" dirty="0" smtClean="0"/>
              <a:t>COUNT:		counts #s/items used</a:t>
            </a:r>
          </a:p>
          <a:p>
            <a:r>
              <a:rPr lang="en-US" dirty="0" smtClean="0"/>
              <a:t>MAX:		finds biggest number in range</a:t>
            </a:r>
          </a:p>
          <a:p>
            <a:r>
              <a:rPr lang="en-US" dirty="0" smtClean="0"/>
              <a:t>MIN:		finds smallest number in range</a:t>
            </a:r>
            <a:endParaRPr lang="en-US" dirty="0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8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28600"/>
            <a:ext cx="7024744" cy="1143000"/>
          </a:xfrm>
        </p:spPr>
        <p:txBody>
          <a:bodyPr/>
          <a:lstStyle/>
          <a:p>
            <a:pPr algn="l"/>
            <a:r>
              <a:rPr lang="en-US" sz="4600" dirty="0" smtClean="0"/>
              <a:t>Workstation</a:t>
            </a:r>
            <a:endParaRPr lang="en-US" sz="4600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1043493" y="1520223"/>
            <a:ext cx="4290507" cy="4042377"/>
          </a:xfrm>
        </p:spPr>
        <p:txBody>
          <a:bodyPr>
            <a:normAutofit/>
          </a:bodyPr>
          <a:lstStyle/>
          <a:p>
            <a:r>
              <a:rPr lang="en-US" sz="2200" dirty="0"/>
              <a:t>Powerful desktop computer designed for specialized tasks.</a:t>
            </a:r>
          </a:p>
          <a:p>
            <a:r>
              <a:rPr lang="en-US" sz="2200" dirty="0"/>
              <a:t>Can tackle tasks that require a lot of processing speed.</a:t>
            </a:r>
          </a:p>
          <a:p>
            <a:r>
              <a:rPr lang="en-US" sz="2200" dirty="0"/>
              <a:t>Can also be an ordinary personal computer attached to a LAN (local area network)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76400"/>
            <a:ext cx="2819675" cy="312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48487" y="4876800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Sun SPARCstation</a:t>
            </a:r>
          </a:p>
          <a:p>
            <a:r>
              <a:rPr lang="en-US" i="1" dirty="0" smtClean="0"/>
              <a:t>(early 1990s)</a:t>
            </a:r>
            <a:endParaRPr lang="en-US" i="1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"/>
            <a:ext cx="7024744" cy="1143000"/>
          </a:xfrm>
        </p:spPr>
        <p:txBody>
          <a:bodyPr/>
          <a:lstStyle/>
          <a:p>
            <a:r>
              <a:rPr lang="en-US" dirty="0" smtClean="0"/>
              <a:t>Server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600"/>
            <a:ext cx="4191000" cy="278754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838200" y="4419600"/>
            <a:ext cx="7391400" cy="2057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Purpose is to “serve”</a:t>
            </a:r>
          </a:p>
          <a:p>
            <a:r>
              <a:rPr lang="en-US" dirty="0" smtClean="0"/>
              <a:t>A computer that has the purpose of supplying its users with data; usually through the use of a LAN (local area network)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25" y="1132181"/>
            <a:ext cx="2847975" cy="3516019"/>
          </a:xfrm>
          <a:prstGeom prst="rect">
            <a:avLst/>
          </a:prstGeom>
        </p:spPr>
      </p:pic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3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0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3492" y="2323652"/>
            <a:ext cx="7442076" cy="3508977"/>
          </a:xfrm>
        </p:spPr>
        <p:txBody>
          <a:bodyPr>
            <a:normAutofit/>
          </a:bodyPr>
          <a:lstStyle/>
          <a:p>
            <a:r>
              <a:rPr lang="en-US" sz="2250" dirty="0"/>
              <a:t>One of the most common types of computer threats</a:t>
            </a:r>
          </a:p>
          <a:p>
            <a:r>
              <a:rPr lang="en-US" sz="2250" dirty="0"/>
              <a:t>Malicious software that hackers use to gain</a:t>
            </a:r>
          </a:p>
          <a:p>
            <a:pPr lvl="1"/>
            <a:r>
              <a:rPr lang="en-US" sz="1875" dirty="0"/>
              <a:t>Unauthorized access to computers</a:t>
            </a:r>
          </a:p>
          <a:p>
            <a:pPr lvl="1"/>
            <a:r>
              <a:rPr lang="en-US" sz="1875" dirty="0"/>
              <a:t>Steal private information</a:t>
            </a:r>
          </a:p>
          <a:p>
            <a:pPr lvl="1"/>
            <a:r>
              <a:rPr lang="en-US" sz="1875" dirty="0"/>
              <a:t>Disrupt computer operations</a:t>
            </a:r>
            <a:endParaRPr lang="en-US" sz="2250" dirty="0"/>
          </a:p>
          <a:p>
            <a:r>
              <a:rPr lang="en-US" sz="2250" dirty="0"/>
              <a:t>Most common malware attacks involve viruses, Trojan horses, worms, spyware, and adware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115243"/>
              </p:ext>
            </p:extLst>
          </p:nvPr>
        </p:nvGraphicFramePr>
        <p:xfrm>
          <a:off x="914400" y="5486399"/>
          <a:ext cx="7571168" cy="8834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71168"/>
              </a:tblGrid>
              <a:tr h="883439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Century Gothic" panose="020B0502020202020204" pitchFamily="34" charset="0"/>
                        </a:rPr>
                        <a:t>Hackers are people who “hack” or break into</a:t>
                      </a:r>
                      <a:r>
                        <a:rPr lang="en-US" sz="2300" baseline="0" dirty="0" smtClean="0">
                          <a:latin typeface="Century Gothic" panose="020B0502020202020204" pitchFamily="34" charset="0"/>
                        </a:rPr>
                        <a:t> a computer systems through unauthorized means.</a:t>
                      </a:r>
                      <a:endParaRPr lang="en-US" sz="23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6487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96458"/>
            <a:ext cx="7024744" cy="1143000"/>
          </a:xfrm>
        </p:spPr>
        <p:txBody>
          <a:bodyPr/>
          <a:lstStyle/>
          <a:p>
            <a:r>
              <a:rPr lang="en-US" dirty="0" smtClean="0"/>
              <a:t>Computer 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09600" y="1752600"/>
            <a:ext cx="7629525" cy="27146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250" dirty="0"/>
              <a:t>Set of program instructions that attaches itself to a file, reproduces itself, and/or spreads to other files</a:t>
            </a:r>
          </a:p>
          <a:p>
            <a:r>
              <a:rPr lang="en-US" sz="2250" dirty="0"/>
              <a:t>Written to alter the way a computer </a:t>
            </a:r>
            <a:br>
              <a:rPr lang="en-US" sz="2250" dirty="0"/>
            </a:br>
            <a:r>
              <a:rPr lang="en-US" sz="2250" dirty="0"/>
              <a:t>operates without the permission or </a:t>
            </a:r>
            <a:br>
              <a:rPr lang="en-US" sz="2250" dirty="0"/>
            </a:br>
            <a:r>
              <a:rPr lang="en-US" sz="2250" dirty="0"/>
              <a:t>knowledge of the user</a:t>
            </a:r>
          </a:p>
          <a:p>
            <a:r>
              <a:rPr lang="en-US" sz="2250" dirty="0"/>
              <a:t>Usually spread through downloads and </a:t>
            </a:r>
            <a:br>
              <a:rPr lang="en-US" sz="2250" dirty="0"/>
            </a:br>
            <a:r>
              <a:rPr lang="en-US" sz="2250" dirty="0"/>
              <a:t>email attachments</a:t>
            </a:r>
          </a:p>
          <a:p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943600" y="3810000"/>
            <a:ext cx="2665927" cy="26369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Century Gothic" panose="020B0502020202020204" pitchFamily="34" charset="0"/>
              </a:rPr>
              <a:t>Viruses require human action (such as downloading a file or clicking on a link in an email) to spread</a:t>
            </a:r>
          </a:p>
        </p:txBody>
      </p:sp>
    </p:spTree>
    <p:extLst>
      <p:ext uri="{BB962C8B-B14F-4D97-AF65-F5344CB8AC3E}">
        <p14:creationId xmlns:p14="http://schemas.microsoft.com/office/powerpoint/2010/main" val="9129099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Trojan Horse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942975" y="2286000"/>
            <a:ext cx="4404278" cy="4191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sz="2250" dirty="0"/>
              <a:t>Computer program that seems to perform one function while actually doing something else</a:t>
            </a:r>
          </a:p>
          <a:p>
            <a:r>
              <a:rPr lang="en-US" sz="2250" dirty="0"/>
              <a:t>Users unknowingly download/install or run them because they are attached to software or files that are legitimate or look legitimate</a:t>
            </a:r>
          </a:p>
          <a:p>
            <a:r>
              <a:rPr lang="en-US" sz="2250" dirty="0"/>
              <a:t>Trojan horses can</a:t>
            </a:r>
          </a:p>
          <a:p>
            <a:pPr lvl="1"/>
            <a:r>
              <a:rPr lang="en-US" sz="2100" dirty="0"/>
              <a:t>Steal data</a:t>
            </a:r>
          </a:p>
          <a:p>
            <a:pPr lvl="1"/>
            <a:r>
              <a:rPr lang="en-US" sz="2100" dirty="0"/>
              <a:t>Download files</a:t>
            </a:r>
          </a:p>
          <a:p>
            <a:pPr lvl="1"/>
            <a:r>
              <a:rPr lang="en-US" sz="2100" dirty="0"/>
              <a:t>Crash an operating system</a:t>
            </a:r>
          </a:p>
          <a:p>
            <a:endParaRPr lang="en-US" sz="2250" dirty="0"/>
          </a:p>
          <a:p>
            <a:endParaRPr lang="en-US" dirty="0" smtClean="0"/>
          </a:p>
          <a:p>
            <a:pPr marL="342900" lvl="1" indent="0">
              <a:buNone/>
            </a:pP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796" y="1622564"/>
            <a:ext cx="3226578" cy="2570507"/>
          </a:xfrm>
          <a:prstGeom prst="snip2Diag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734823"/>
              </p:ext>
            </p:extLst>
          </p:nvPr>
        </p:nvGraphicFramePr>
        <p:xfrm>
          <a:off x="5448796" y="4419600"/>
          <a:ext cx="3226578" cy="1905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6578"/>
              </a:tblGrid>
              <a:tr h="190500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entury Gothic" panose="020B0502020202020204" pitchFamily="34" charset="0"/>
                        </a:rPr>
                        <a:t>The term </a:t>
                      </a:r>
                      <a:r>
                        <a:rPr lang="en-US" sz="1500" i="1" dirty="0" smtClean="0">
                          <a:latin typeface="Century Gothic" panose="020B0502020202020204" pitchFamily="34" charset="0"/>
                        </a:rPr>
                        <a:t>Trojan</a:t>
                      </a:r>
                      <a:r>
                        <a:rPr lang="en-US" sz="1500" i="1" baseline="0" dirty="0" smtClean="0">
                          <a:latin typeface="Century Gothic" panose="020B0502020202020204" pitchFamily="34" charset="0"/>
                        </a:rPr>
                        <a:t> horse </a:t>
                      </a:r>
                      <a:r>
                        <a:rPr lang="en-US" sz="1500" i="0" baseline="0" dirty="0" smtClean="0">
                          <a:latin typeface="Century Gothic" panose="020B0502020202020204" pitchFamily="34" charset="0"/>
                        </a:rPr>
                        <a:t>can be traced back to the story of the Trojan War in Greek mythology.  It refers to a giant hollow wooden horse Greek warriors hid in order to sneak into the city of Troy.</a:t>
                      </a:r>
                      <a:endParaRPr lang="en-US" sz="15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4176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70049"/>
            <a:ext cx="7024744" cy="1143000"/>
          </a:xfrm>
        </p:spPr>
        <p:txBody>
          <a:bodyPr/>
          <a:lstStyle/>
          <a:p>
            <a:r>
              <a:rPr lang="en-US" dirty="0" smtClean="0"/>
              <a:t>Worm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938758" y="1713050"/>
            <a:ext cx="7647539" cy="37348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250" dirty="0"/>
              <a:t>Enters through a computer network through security holes</a:t>
            </a:r>
          </a:p>
          <a:p>
            <a:r>
              <a:rPr lang="en-US" sz="2250" dirty="0"/>
              <a:t>Replicate themselves from system to system</a:t>
            </a:r>
          </a:p>
          <a:p>
            <a:r>
              <a:rPr lang="en-US" sz="2250" dirty="0"/>
              <a:t>Type of damage caused by worms:</a:t>
            </a:r>
          </a:p>
          <a:p>
            <a:pPr lvl="1"/>
            <a:r>
              <a:rPr lang="en-US" sz="2100" dirty="0"/>
              <a:t>Use up bandwidth</a:t>
            </a:r>
          </a:p>
          <a:p>
            <a:pPr lvl="1"/>
            <a:r>
              <a:rPr lang="en-US" sz="2100" dirty="0"/>
              <a:t>Slowing down or crashing servers or </a:t>
            </a:r>
            <a:br>
              <a:rPr lang="en-US" sz="2100" dirty="0"/>
            </a:br>
            <a:r>
              <a:rPr lang="en-US" sz="2100" dirty="0"/>
              <a:t>individual computers</a:t>
            </a:r>
          </a:p>
        </p:txBody>
      </p:sp>
      <p:sp>
        <p:nvSpPr>
          <p:cNvPr id="6" name="Oval 5"/>
          <p:cNvSpPr/>
          <p:nvPr/>
        </p:nvSpPr>
        <p:spPr>
          <a:xfrm>
            <a:off x="5936609" y="3744479"/>
            <a:ext cx="2665927" cy="26369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75" dirty="0">
                <a:latin typeface="Century Gothic" panose="020B0502020202020204" pitchFamily="34" charset="0"/>
              </a:rPr>
              <a:t>Unlike viruses, worms don’t need human action in order to spread.</a:t>
            </a:r>
          </a:p>
        </p:txBody>
      </p:sp>
    </p:spTree>
    <p:extLst>
      <p:ext uri="{BB962C8B-B14F-4D97-AF65-F5344CB8AC3E}">
        <p14:creationId xmlns:p14="http://schemas.microsoft.com/office/powerpoint/2010/main" val="32322718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Spyware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942975" y="2571750"/>
            <a:ext cx="3600450" cy="311507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sz="1650" dirty="0"/>
              <a:t>Collects information without the knowledge of the computer user</a:t>
            </a:r>
          </a:p>
          <a:p>
            <a:r>
              <a:rPr lang="en-US" sz="1650" dirty="0"/>
              <a:t>Attached to software or files (such as music files) that a user wants </a:t>
            </a:r>
          </a:p>
          <a:p>
            <a:r>
              <a:rPr lang="en-US" sz="1650" dirty="0"/>
              <a:t>Similar to Trojan horses</a:t>
            </a:r>
          </a:p>
          <a:p>
            <a:pPr lvl="1"/>
            <a:r>
              <a:rPr lang="en-US" dirty="0" smtClean="0"/>
              <a:t>Record keystrokes</a:t>
            </a:r>
          </a:p>
          <a:p>
            <a:pPr lvl="2"/>
            <a:r>
              <a:rPr lang="en-US" dirty="0" smtClean="0"/>
              <a:t>Internet searches</a:t>
            </a:r>
          </a:p>
          <a:p>
            <a:pPr lvl="2"/>
            <a:r>
              <a:rPr lang="en-US" dirty="0" smtClean="0"/>
              <a:t>Log-in information</a:t>
            </a:r>
          </a:p>
          <a:p>
            <a:pPr lvl="2"/>
            <a:r>
              <a:rPr lang="en-US" dirty="0" smtClean="0"/>
              <a:t>Passwords</a:t>
            </a:r>
          </a:p>
          <a:p>
            <a:pPr lvl="2"/>
            <a:r>
              <a:rPr lang="en-US" dirty="0" smtClean="0"/>
              <a:t>Bank account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985847" y="2571750"/>
            <a:ext cx="3600450" cy="311507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650" dirty="0"/>
              <a:t>Most spyware is used for illegal purposes</a:t>
            </a:r>
          </a:p>
          <a:p>
            <a:r>
              <a:rPr lang="en-US" sz="1650" dirty="0"/>
              <a:t>Some companies intentionally install spyware on shared business computers to monitor employee computer use</a:t>
            </a:r>
          </a:p>
        </p:txBody>
      </p:sp>
    </p:spTree>
    <p:extLst>
      <p:ext uri="{BB962C8B-B14F-4D97-AF65-F5344CB8AC3E}">
        <p14:creationId xmlns:p14="http://schemas.microsoft.com/office/powerpoint/2010/main" val="31383743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Adware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50" dirty="0"/>
              <a:t>Advertising software intended to make money for the creator of the advertisement</a:t>
            </a:r>
          </a:p>
          <a:p>
            <a:r>
              <a:rPr lang="en-US" sz="2250" dirty="0"/>
              <a:t>Often comes with free software (freeware)</a:t>
            </a:r>
          </a:p>
          <a:p>
            <a:r>
              <a:rPr lang="en-US" sz="2250" dirty="0"/>
              <a:t>Can sometimes come with spyware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811910"/>
              </p:ext>
            </p:extLst>
          </p:nvPr>
        </p:nvGraphicFramePr>
        <p:xfrm>
          <a:off x="938758" y="4457508"/>
          <a:ext cx="7633742" cy="1120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33742"/>
              </a:tblGrid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Century Gothic" panose="020B0502020202020204" pitchFamily="34" charset="0"/>
                        </a:rPr>
                        <a:t>When you see advertisements</a:t>
                      </a:r>
                      <a:r>
                        <a:rPr lang="en-US" sz="2300" baseline="0" dirty="0" smtClean="0">
                          <a:latin typeface="Century Gothic" panose="020B0502020202020204" pitchFamily="34" charset="0"/>
                        </a:rPr>
                        <a:t> relevant to your recent web searches, this is an example of spyware and adware at work</a:t>
                      </a:r>
                      <a:endParaRPr lang="en-US" sz="23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6001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930428" y="2286000"/>
            <a:ext cx="3600450" cy="27146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250" dirty="0"/>
              <a:t>Stands between your computer’s network and the Internet, helping to protect your computer from unauthorized access to your network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2973">
            <a:off x="4881145" y="1779698"/>
            <a:ext cx="3624116" cy="2265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241056"/>
              </p:ext>
            </p:extLst>
          </p:nvPr>
        </p:nvGraphicFramePr>
        <p:xfrm>
          <a:off x="861485" y="5105400"/>
          <a:ext cx="7633742" cy="1120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33742"/>
              </a:tblGrid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Century Gothic" panose="020B0502020202020204" pitchFamily="34" charset="0"/>
                        </a:rPr>
                        <a:t>Example:  SJMS has a firewall to protect students from visiting inappropriate website and from receiving harmful emails (spam)</a:t>
                      </a:r>
                      <a:endParaRPr lang="en-US" sz="23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9050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Relative/Absolute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524001"/>
            <a:ext cx="6777317" cy="1828800"/>
          </a:xfrm>
        </p:spPr>
        <p:txBody>
          <a:bodyPr/>
          <a:lstStyle/>
          <a:p>
            <a:r>
              <a:rPr lang="en-US" b="1" u="sng" dirty="0" smtClean="0"/>
              <a:t>Relative</a:t>
            </a:r>
            <a:r>
              <a:rPr lang="en-US" dirty="0" smtClean="0"/>
              <a:t>:  cell reference changes as the formula is copied</a:t>
            </a:r>
          </a:p>
          <a:p>
            <a:r>
              <a:rPr lang="en-US" b="1" u="sng" dirty="0" smtClean="0"/>
              <a:t>Absolute</a:t>
            </a:r>
            <a:r>
              <a:rPr lang="en-US" dirty="0" smtClean="0"/>
              <a:t>:  cell reference does not change as the formula is copied ($)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05200"/>
            <a:ext cx="7972425" cy="2428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2200" y="4953000"/>
            <a:ext cx="5791200" cy="914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2200" y="6096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Relative Addresses</a:t>
            </a:r>
            <a:endParaRPr lang="en-US" dirty="0"/>
          </a:p>
        </p:txBody>
      </p:sp>
      <p:sp>
        <p:nvSpPr>
          <p:cNvPr id="15" name="Right Brace 14"/>
          <p:cNvSpPr/>
          <p:nvPr/>
        </p:nvSpPr>
        <p:spPr>
          <a:xfrm rot="5400000">
            <a:off x="5105400" y="3124200"/>
            <a:ext cx="304800" cy="5791199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05600" y="3657600"/>
            <a:ext cx="1066800" cy="1219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/>
          <p:cNvSpPr/>
          <p:nvPr/>
        </p:nvSpPr>
        <p:spPr>
          <a:xfrm>
            <a:off x="7772400" y="3657600"/>
            <a:ext cx="304800" cy="12192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5400000">
            <a:off x="7600266" y="3982135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Absolute Addresses</a:t>
            </a:r>
            <a:endParaRPr lang="en-US" dirty="0"/>
          </a:p>
        </p:txBody>
      </p:sp>
      <p:sp>
        <p:nvSpPr>
          <p:cNvPr id="14" name="Action Button: Home 13">
            <a:hlinkClick r:id="" action="ppaction://hlinkshowjump?jump=firstslide" highlightClick="1"/>
          </p:cNvPr>
          <p:cNvSpPr/>
          <p:nvPr/>
        </p:nvSpPr>
        <p:spPr>
          <a:xfrm>
            <a:off x="8305800" y="6096000"/>
            <a:ext cx="762000" cy="685800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Forward or Next 18">
            <a:hlinkClick r:id="" action="ppaction://hlinkshowjump?jump=nextslide" highlightClick="1"/>
          </p:cNvPr>
          <p:cNvSpPr/>
          <p:nvPr/>
        </p:nvSpPr>
        <p:spPr>
          <a:xfrm>
            <a:off x="8305800" y="5642153"/>
            <a:ext cx="762000" cy="342900"/>
          </a:xfrm>
          <a:prstGeom prst="actionButtonForwardNex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Back or Previous 19">
            <a:hlinkClick r:id="" action="ppaction://hlinkshowjump?jump=previousslide" highlightClick="1"/>
          </p:cNvPr>
          <p:cNvSpPr/>
          <p:nvPr/>
        </p:nvSpPr>
        <p:spPr>
          <a:xfrm>
            <a:off x="8305800" y="5257800"/>
            <a:ext cx="762000" cy="34290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9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50935"/>
            <a:ext cx="7024744" cy="1143000"/>
          </a:xfrm>
        </p:spPr>
        <p:txBody>
          <a:bodyPr/>
          <a:lstStyle/>
          <a:p>
            <a:r>
              <a:rPr lang="en-US" dirty="0" smtClean="0"/>
              <a:t>Cookies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4730" y="1430995"/>
            <a:ext cx="3539783" cy="565784"/>
          </a:xfrm>
        </p:spPr>
        <p:txBody>
          <a:bodyPr>
            <a:normAutofit fontScale="70000" lnSpcReduction="20000"/>
          </a:bodyPr>
          <a:lstStyle/>
          <a:p>
            <a:r>
              <a:rPr lang="en-US" sz="2250" dirty="0"/>
              <a:t>A small file that identifies you as a unique user of a website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986517" y="897213"/>
            <a:ext cx="2210970" cy="1343570"/>
            <a:chOff x="419874" y="2263140"/>
            <a:chExt cx="2947960" cy="1791426"/>
          </a:xfrm>
        </p:grpSpPr>
        <p:sp>
          <p:nvSpPr>
            <p:cNvPr id="6" name="Oval 5"/>
            <p:cNvSpPr/>
            <p:nvPr/>
          </p:nvSpPr>
          <p:spPr>
            <a:xfrm>
              <a:off x="419874" y="2263140"/>
              <a:ext cx="2310445" cy="17914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You do an online search for longboards 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795080">
              <a:off x="2288417" y="2749228"/>
              <a:ext cx="857378" cy="1301457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232136" y="1493935"/>
            <a:ext cx="3495723" cy="1997720"/>
            <a:chOff x="7202835" y="912623"/>
            <a:chExt cx="4660964" cy="2663627"/>
          </a:xfrm>
        </p:grpSpPr>
        <p:sp>
          <p:nvSpPr>
            <p:cNvPr id="13" name="Arc 12"/>
            <p:cNvSpPr/>
            <p:nvPr/>
          </p:nvSpPr>
          <p:spPr>
            <a:xfrm rot="512304">
              <a:off x="7202835" y="1427784"/>
              <a:ext cx="2624527" cy="2148466"/>
            </a:xfrm>
            <a:prstGeom prst="arc">
              <a:avLst>
                <a:gd name="adj1" fmla="val 15116277"/>
                <a:gd name="adj2" fmla="val 18478693"/>
              </a:avLst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9174210" y="912623"/>
              <a:ext cx="2689589" cy="2559789"/>
              <a:chOff x="882929" y="1280209"/>
              <a:chExt cx="2689588" cy="2559789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029020" y="1280209"/>
                <a:ext cx="2543497" cy="242343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/>
                  <a:t>Your search brings up longboards.com. You click on the link and visit the site</a:t>
                </a: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795080">
                <a:off x="1104968" y="2760580"/>
                <a:ext cx="857379" cy="1301458"/>
              </a:xfrm>
              <a:prstGeom prst="rect">
                <a:avLst/>
              </a:prstGeom>
            </p:spPr>
          </p:pic>
        </p:grpSp>
      </p:grpSp>
      <p:grpSp>
        <p:nvGrpSpPr>
          <p:cNvPr id="29" name="Group 28"/>
          <p:cNvGrpSpPr/>
          <p:nvPr/>
        </p:nvGrpSpPr>
        <p:grpSpPr>
          <a:xfrm>
            <a:off x="2590800" y="2110277"/>
            <a:ext cx="5757089" cy="4364212"/>
            <a:chOff x="3471170" y="1744922"/>
            <a:chExt cx="7676118" cy="5818948"/>
          </a:xfrm>
        </p:grpSpPr>
        <p:sp>
          <p:nvSpPr>
            <p:cNvPr id="18" name="Arc 17"/>
            <p:cNvSpPr/>
            <p:nvPr/>
          </p:nvSpPr>
          <p:spPr>
            <a:xfrm rot="7172392">
              <a:off x="8336547" y="2407196"/>
              <a:ext cx="3473016" cy="2148467"/>
            </a:xfrm>
            <a:prstGeom prst="arc">
              <a:avLst>
                <a:gd name="adj1" fmla="val 14119334"/>
                <a:gd name="adj2" fmla="val 20118292"/>
              </a:avLst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170" y="4761011"/>
              <a:ext cx="1678452" cy="1678452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7653044" y="5067775"/>
              <a:ext cx="2424482" cy="2424482"/>
              <a:chOff x="7653044" y="5217687"/>
              <a:chExt cx="2424482" cy="242448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53044" y="5217687"/>
                <a:ext cx="2424482" cy="2424482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93087" y="5576100"/>
                <a:ext cx="1744396" cy="969205"/>
              </a:xfrm>
              <a:prstGeom prst="rect">
                <a:avLst/>
              </a:prstGeom>
            </p:spPr>
          </p:pic>
        </p:grpSp>
        <p:sp>
          <p:nvSpPr>
            <p:cNvPr id="24" name="Oval 23"/>
            <p:cNvSpPr/>
            <p:nvPr/>
          </p:nvSpPr>
          <p:spPr>
            <a:xfrm>
              <a:off x="4747323" y="2063345"/>
              <a:ext cx="2905721" cy="26727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When you land on the site, a cookie is immediately downloaded from the site to your computer.</a:t>
              </a:r>
            </a:p>
          </p:txBody>
        </p:sp>
        <p:sp>
          <p:nvSpPr>
            <p:cNvPr id="25" name="Arc 24"/>
            <p:cNvSpPr/>
            <p:nvPr/>
          </p:nvSpPr>
          <p:spPr>
            <a:xfrm rot="11484180">
              <a:off x="6103542" y="2911821"/>
              <a:ext cx="2624527" cy="2148466"/>
            </a:xfrm>
            <a:prstGeom prst="arc">
              <a:avLst>
                <a:gd name="adj1" fmla="val 15116277"/>
                <a:gd name="adj2" fmla="val 18509146"/>
              </a:avLst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Arc 27"/>
            <p:cNvSpPr/>
            <p:nvPr/>
          </p:nvSpPr>
          <p:spPr>
            <a:xfrm rot="512304">
              <a:off x="3847363" y="5415404"/>
              <a:ext cx="4432648" cy="2148466"/>
            </a:xfrm>
            <a:prstGeom prst="arc">
              <a:avLst>
                <a:gd name="adj1" fmla="val 13424413"/>
                <a:gd name="adj2" fmla="val 19556678"/>
              </a:avLst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14730" y="2345099"/>
            <a:ext cx="3946470" cy="2212178"/>
            <a:chOff x="819640" y="1983797"/>
            <a:chExt cx="5261959" cy="2949572"/>
          </a:xfrm>
        </p:grpSpPr>
        <p:sp>
          <p:nvSpPr>
            <p:cNvPr id="30" name="Arc 29"/>
            <p:cNvSpPr/>
            <p:nvPr/>
          </p:nvSpPr>
          <p:spPr>
            <a:xfrm rot="11484180">
              <a:off x="3457073" y="2193468"/>
              <a:ext cx="2624526" cy="2148466"/>
            </a:xfrm>
            <a:prstGeom prst="arc">
              <a:avLst>
                <a:gd name="adj1" fmla="val 15116277"/>
                <a:gd name="adj2" fmla="val 18509146"/>
              </a:avLst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/>
            <p:cNvSpPr/>
            <p:nvPr/>
          </p:nvSpPr>
          <p:spPr>
            <a:xfrm>
              <a:off x="819640" y="1983797"/>
              <a:ext cx="3075888" cy="29495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As you click through various longboards, more information is stored to the cookie, tracking what you are clicking 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117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14" y="634899"/>
            <a:ext cx="7024744" cy="1143000"/>
          </a:xfrm>
        </p:spPr>
        <p:txBody>
          <a:bodyPr/>
          <a:lstStyle/>
          <a:p>
            <a:r>
              <a:rPr lang="en-US" dirty="0" smtClean="0"/>
              <a:t>Antivirus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942973" y="1981200"/>
            <a:ext cx="7362825" cy="295235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100" dirty="0"/>
              <a:t>Software that searches for and removes any malware</a:t>
            </a:r>
          </a:p>
          <a:p>
            <a:r>
              <a:rPr lang="en-US" sz="2100" dirty="0"/>
              <a:t>Prevents malware from attaching to your computer and keeps viruses, worms, and Trojan horses safely away from your files and applications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854539"/>
            <a:ext cx="3790085" cy="256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055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3536</TotalTime>
  <Words>2836</Words>
  <Application>Microsoft Office PowerPoint</Application>
  <PresentationFormat>On-screen Show (4:3)</PresentationFormat>
  <Paragraphs>651</Paragraphs>
  <Slides>91</Slides>
  <Notes>80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7" baseType="lpstr">
      <vt:lpstr>Arial</vt:lpstr>
      <vt:lpstr>Calibri</vt:lpstr>
      <vt:lpstr>Century Gothic</vt:lpstr>
      <vt:lpstr>Wingdings</vt:lpstr>
      <vt:lpstr>Wingdings 2</vt:lpstr>
      <vt:lpstr>Austin</vt:lpstr>
      <vt:lpstr>Computer Technology</vt:lpstr>
      <vt:lpstr>Spreadsheets</vt:lpstr>
      <vt:lpstr>Excel/Spreadsheets</vt:lpstr>
      <vt:lpstr>Excel Charts</vt:lpstr>
      <vt:lpstr>When do you use a certain chart?</vt:lpstr>
      <vt:lpstr>Legend/Key</vt:lpstr>
      <vt:lpstr>Filtering/Sorting</vt:lpstr>
      <vt:lpstr>Formulas/Functions</vt:lpstr>
      <vt:lpstr>Relative/Absolute Addresses</vt:lpstr>
      <vt:lpstr>Formula/Functions</vt:lpstr>
      <vt:lpstr>Formatting Numbers</vt:lpstr>
      <vt:lpstr>Databases </vt:lpstr>
      <vt:lpstr>Database Icons</vt:lpstr>
      <vt:lpstr>Basic Terminology</vt:lpstr>
      <vt:lpstr>Basic Terminology</vt:lpstr>
      <vt:lpstr>Basic Terminology</vt:lpstr>
      <vt:lpstr>Basic Terminology</vt:lpstr>
      <vt:lpstr>Basic Terminology</vt:lpstr>
      <vt:lpstr>Internet/Software Licenses</vt:lpstr>
      <vt:lpstr>Internet</vt:lpstr>
      <vt:lpstr>URL/Domains</vt:lpstr>
      <vt:lpstr>Hypertext Links</vt:lpstr>
      <vt:lpstr>Web Browsers vs. Search Engines</vt:lpstr>
      <vt:lpstr>Boolean Operators</vt:lpstr>
      <vt:lpstr>Acceptable Use Policy (AUP)</vt:lpstr>
      <vt:lpstr>Copyright</vt:lpstr>
      <vt:lpstr>PowerPoint Presentation</vt:lpstr>
      <vt:lpstr>Plagiarism</vt:lpstr>
      <vt:lpstr>Electronic Communication</vt:lpstr>
      <vt:lpstr>Email Basic Terminology </vt:lpstr>
      <vt:lpstr>Email Icons</vt:lpstr>
      <vt:lpstr>Reply vs. Reply All</vt:lpstr>
      <vt:lpstr>Spam vs. Junk Mail</vt:lpstr>
      <vt:lpstr>Netiquette</vt:lpstr>
      <vt:lpstr>PowerPoint</vt:lpstr>
      <vt:lpstr>Layouts</vt:lpstr>
      <vt:lpstr>Title Slide Layout</vt:lpstr>
      <vt:lpstr>Title and Content Layout</vt:lpstr>
      <vt:lpstr>Two Content Layout</vt:lpstr>
      <vt:lpstr>Transitions</vt:lpstr>
      <vt:lpstr>Normal View</vt:lpstr>
      <vt:lpstr>Slide Sorter</vt:lpstr>
      <vt:lpstr>Slide Show View</vt:lpstr>
      <vt:lpstr>Printing PowerPoints</vt:lpstr>
      <vt:lpstr>Full Slide Printing</vt:lpstr>
      <vt:lpstr>Handouts Printout</vt:lpstr>
      <vt:lpstr>Word Processing</vt:lpstr>
      <vt:lpstr>Spelling/Grammar Errors</vt:lpstr>
      <vt:lpstr>Clipboard</vt:lpstr>
      <vt:lpstr>Line Spacing</vt:lpstr>
      <vt:lpstr>Alignment</vt:lpstr>
      <vt:lpstr>Formatting</vt:lpstr>
      <vt:lpstr>Word Wrap</vt:lpstr>
      <vt:lpstr>Indents</vt:lpstr>
      <vt:lpstr>Vertical Alignment</vt:lpstr>
      <vt:lpstr>Lists </vt:lpstr>
      <vt:lpstr>Template</vt:lpstr>
      <vt:lpstr>Non-Printing Characters </vt:lpstr>
      <vt:lpstr>Basics</vt:lpstr>
      <vt:lpstr>CPU</vt:lpstr>
      <vt:lpstr>LAN vs. WAN</vt:lpstr>
      <vt:lpstr>RAM vs. ROM</vt:lpstr>
      <vt:lpstr>Operating System</vt:lpstr>
      <vt:lpstr>Network</vt:lpstr>
      <vt:lpstr>Input Devices</vt:lpstr>
      <vt:lpstr>Input/Output Devices</vt:lpstr>
      <vt:lpstr>Peripheral Devices</vt:lpstr>
      <vt:lpstr>Storage Devices</vt:lpstr>
      <vt:lpstr>Save vs. Save As</vt:lpstr>
      <vt:lpstr>Memory Size</vt:lpstr>
      <vt:lpstr>Hardware vs. Software</vt:lpstr>
      <vt:lpstr>Application Software</vt:lpstr>
      <vt:lpstr>Hardware vs. Software</vt:lpstr>
      <vt:lpstr>Troubleshooting</vt:lpstr>
      <vt:lpstr>Types of Computers</vt:lpstr>
      <vt:lpstr>Speed of a Computer</vt:lpstr>
      <vt:lpstr>Microcomputer</vt:lpstr>
      <vt:lpstr>Desktop Microcomputer</vt:lpstr>
      <vt:lpstr>Laptop {Notebook} Computer</vt:lpstr>
      <vt:lpstr>Workstation</vt:lpstr>
      <vt:lpstr>Server</vt:lpstr>
      <vt:lpstr>Viruses</vt:lpstr>
      <vt:lpstr>Malware</vt:lpstr>
      <vt:lpstr>Computer Virus</vt:lpstr>
      <vt:lpstr>Trojan Horse</vt:lpstr>
      <vt:lpstr>Worm</vt:lpstr>
      <vt:lpstr>Spyware</vt:lpstr>
      <vt:lpstr>Adware</vt:lpstr>
      <vt:lpstr>Firewall</vt:lpstr>
      <vt:lpstr>Cookies</vt:lpstr>
      <vt:lpstr>Antivirus Software</vt:lpstr>
    </vt:vector>
  </TitlesOfParts>
  <Company>JSD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Technology</dc:title>
  <dc:creator>Ashley Higgs</dc:creator>
  <cp:lastModifiedBy>Diana Leiter</cp:lastModifiedBy>
  <cp:revision>154</cp:revision>
  <cp:lastPrinted>2014-05-07T14:13:18Z</cp:lastPrinted>
  <dcterms:created xsi:type="dcterms:W3CDTF">2014-05-02T13:49:51Z</dcterms:created>
  <dcterms:modified xsi:type="dcterms:W3CDTF">2016-05-18T15:36:50Z</dcterms:modified>
</cp:coreProperties>
</file>