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7" r:id="rId2"/>
    <p:sldId id="305" r:id="rId3"/>
    <p:sldId id="337" r:id="rId4"/>
    <p:sldId id="306" r:id="rId5"/>
    <p:sldId id="303" r:id="rId6"/>
    <p:sldId id="336" r:id="rId7"/>
    <p:sldId id="308" r:id="rId8"/>
    <p:sldId id="311" r:id="rId9"/>
    <p:sldId id="326" r:id="rId10"/>
    <p:sldId id="278" r:id="rId11"/>
    <p:sldId id="348" r:id="rId12"/>
    <p:sldId id="315" r:id="rId13"/>
    <p:sldId id="313" r:id="rId14"/>
    <p:sldId id="314" r:id="rId15"/>
    <p:sldId id="338" r:id="rId16"/>
    <p:sldId id="342" r:id="rId17"/>
    <p:sldId id="339" r:id="rId18"/>
    <p:sldId id="341" r:id="rId19"/>
    <p:sldId id="343" r:id="rId20"/>
    <p:sldId id="340" r:id="rId21"/>
    <p:sldId id="344" r:id="rId22"/>
    <p:sldId id="327" r:id="rId23"/>
    <p:sldId id="328" r:id="rId24"/>
    <p:sldId id="329" r:id="rId25"/>
    <p:sldId id="330" r:id="rId26"/>
    <p:sldId id="325" r:id="rId27"/>
    <p:sldId id="334" r:id="rId28"/>
    <p:sldId id="346" r:id="rId29"/>
    <p:sldId id="331" r:id="rId30"/>
    <p:sldId id="332" r:id="rId31"/>
    <p:sldId id="310" r:id="rId32"/>
    <p:sldId id="33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2880">
          <p15:clr>
            <a:srgbClr val="A4A3A4"/>
          </p15:clr>
        </p15:guide>
        <p15:guide id="3" pos="1730">
          <p15:clr>
            <a:srgbClr val="A4A3A4"/>
          </p15:clr>
        </p15:guide>
        <p15:guide id="4" pos="4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FF"/>
    <a:srgbClr val="3399FF"/>
    <a:srgbClr val="0000FF"/>
    <a:srgbClr val="FF99FF"/>
    <a:srgbClr val="FFCC00"/>
    <a:srgbClr val="FFFFCC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161" autoAdjust="0"/>
  </p:normalViewPr>
  <p:slideViewPr>
    <p:cSldViewPr snapToGrid="0">
      <p:cViewPr varScale="1">
        <p:scale>
          <a:sx n="79" d="100"/>
          <a:sy n="79" d="100"/>
        </p:scale>
        <p:origin x="322" y="67"/>
      </p:cViewPr>
      <p:guideLst>
        <p:guide orient="horz" pos="2242"/>
        <p:guide pos="2880"/>
        <p:guide pos="1730"/>
        <p:guide pos="4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ADC68C-AE08-47E9-A19A-EA638329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5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ChangeArrowheads="1"/>
          </p:cNvSpPr>
          <p:nvPr userDrawn="1"/>
        </p:nvSpPr>
        <p:spPr bwMode="auto">
          <a:xfrm>
            <a:off x="0" y="3744913"/>
            <a:ext cx="9144000" cy="3113087"/>
          </a:xfrm>
          <a:prstGeom prst="rect">
            <a:avLst/>
          </a:prstGeom>
          <a:gradFill rotWithShape="1">
            <a:gsLst>
              <a:gs pos="0">
                <a:srgbClr val="A9D7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64" descr="book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62450"/>
            <a:ext cx="6896100" cy="15240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54088" y="6253163"/>
            <a:ext cx="7086600" cy="476250"/>
          </a:xfrm>
        </p:spPr>
        <p:txBody>
          <a:bodyPr/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altLang="en-US"/>
              <a:t>Copyright 2006 South-Western/Thomson Learning </a:t>
            </a:r>
          </a:p>
        </p:txBody>
      </p:sp>
    </p:spTree>
    <p:extLst>
      <p:ext uri="{BB962C8B-B14F-4D97-AF65-F5344CB8AC3E}">
        <p14:creationId xmlns:p14="http://schemas.microsoft.com/office/powerpoint/2010/main" val="274290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F8064DE5-C93A-424A-81C2-1A96A5EB58DB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18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19240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6197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5BAA2F0A-D74F-4348-A6A8-B870EA1B6015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35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DD30B2B2-0B0F-4566-9E85-43AFF4E2F7A0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9858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3815ABDA-AF3F-461A-96F8-6FA489377701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288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1830CB38-050A-4961-9A60-141B0EA64CAF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449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80CDE673-62DF-4558-9D20-78172AEB6A56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09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181A8F0D-A1C7-41FC-BD4F-5F980E45A768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8653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3AB77D58-3B1D-4A62-9A8C-8696526DBA7B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38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407773E4-4A97-4E57-84CF-A678F8C6CACD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02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59D3FC63-2D70-4157-91B2-5B51D2DBDED4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545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BFA99308-AB61-4D63-8206-77762CBCAAE3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585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F709031A-B1F6-4A29-953F-2028AFB20C4C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164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245225"/>
            <a:ext cx="754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08750" algn="l"/>
              </a:tabLst>
              <a:defRPr sz="1200" b="1"/>
            </a:lvl1pPr>
          </a:lstStyle>
          <a:p>
            <a:pPr>
              <a:defRPr/>
            </a:pPr>
            <a:r>
              <a:rPr lang="en-US" altLang="en-US"/>
              <a:t>                                                                                 </a:t>
            </a:r>
            <a:r>
              <a:rPr lang="en-US" altLang="en-US" sz="1400"/>
              <a:t>Slide </a:t>
            </a:r>
            <a:fld id="{A2ECE328-0832-48ED-8993-43212166489C}" type="slidenum">
              <a:rPr lang="en-US" altLang="en-US" sz="1400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990600" y="1447800"/>
            <a:ext cx="7696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2" descr="bar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2"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p500.org/lists/2013/0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3714" y="2264229"/>
            <a:ext cx="743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tx2"/>
                </a:solidFill>
              </a:rPr>
              <a:t>Software</a:t>
            </a:r>
            <a:endParaRPr lang="en-US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02711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Networks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35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Computers linked to one </a:t>
            </a:r>
            <a:r>
              <a:rPr lang="en-US" sz="3200" dirty="0" smtClean="0"/>
              <a:t>another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LAN – Local Area </a:t>
            </a:r>
            <a:r>
              <a:rPr lang="en-US" sz="3200" dirty="0" smtClean="0"/>
              <a:t>Network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Network </a:t>
            </a:r>
            <a:r>
              <a:rPr lang="en-US" sz="3200" dirty="0"/>
              <a:t>of computers covering a small area.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Home, office, </a:t>
            </a:r>
            <a:r>
              <a:rPr lang="en-US" sz="2800" dirty="0" smtClean="0"/>
              <a:t>school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971018"/>
            <a:ext cx="3526744" cy="26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 (Wide Area Network)</a:t>
            </a:r>
            <a:endParaRPr lang="en-US" dirty="0"/>
          </a:p>
          <a:p>
            <a:r>
              <a:rPr lang="en-US" dirty="0"/>
              <a:t>Network of computers </a:t>
            </a:r>
            <a:r>
              <a:rPr lang="en-US" dirty="0" smtClean="0"/>
              <a:t>covering </a:t>
            </a:r>
            <a:r>
              <a:rPr lang="en-US" dirty="0"/>
              <a:t>a broad area  </a:t>
            </a:r>
          </a:p>
          <a:p>
            <a:r>
              <a:rPr lang="en-US" dirty="0"/>
              <a:t>(National, International)</a:t>
            </a:r>
          </a:p>
          <a:p>
            <a:r>
              <a:rPr lang="en-US" dirty="0" smtClean="0"/>
              <a:t>THE INTERNET</a:t>
            </a:r>
            <a:endParaRPr lang="en-US" dirty="0"/>
          </a:p>
        </p:txBody>
      </p:sp>
      <p:pic>
        <p:nvPicPr>
          <p:cNvPr id="5" name="Picture 8" descr="http://www.futurerayz.com/wp-content/uploads/2012/07/computer_networ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82" y="4012316"/>
            <a:ext cx="3719286" cy="25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u="sng" dirty="0"/>
              <a:t>Hardware</a:t>
            </a:r>
            <a:r>
              <a:rPr lang="en-US" sz="2800" dirty="0"/>
              <a:t>: the physical parts of a computer or device</a:t>
            </a:r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8600" y="1744663"/>
            <a:ext cx="3500438" cy="2058987"/>
          </a:xfr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6462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59225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0100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u="sng" dirty="0"/>
              <a:t>Software</a:t>
            </a:r>
            <a:r>
              <a:rPr lang="en-US" sz="2800" dirty="0"/>
              <a:t>: programs that </a:t>
            </a:r>
            <a:r>
              <a:rPr lang="en-US" sz="2800" dirty="0" smtClean="0"/>
              <a:t>give </a:t>
            </a:r>
            <a:r>
              <a:rPr lang="en-US" sz="2800" dirty="0"/>
              <a:t>instructions to the </a:t>
            </a:r>
            <a:r>
              <a:rPr lang="en-US" sz="2800" dirty="0" smtClean="0"/>
              <a:t>computer </a:t>
            </a:r>
            <a:r>
              <a:rPr lang="en-US" sz="2800" dirty="0"/>
              <a:t>or device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3200" b="1" u="sng" dirty="0" smtClean="0"/>
          </a:p>
          <a:p>
            <a:pPr algn="ctr">
              <a:spcBef>
                <a:spcPct val="20000"/>
              </a:spcBef>
              <a:defRPr/>
            </a:pPr>
            <a:r>
              <a:rPr lang="en-US" sz="3200" b="1" u="sng" dirty="0" smtClean="0"/>
              <a:t>2 Types of Software: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dirty="0" smtClean="0"/>
              <a:t>Operating </a:t>
            </a:r>
            <a:r>
              <a:rPr lang="en-US" sz="3200" dirty="0"/>
              <a:t>system software</a:t>
            </a:r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r>
              <a:rPr lang="en-US" sz="3200" dirty="0"/>
              <a:t>2.  Application programs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4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Operating System Software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/>
              <a:t>Controls the basic operations of the computer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Most </a:t>
            </a:r>
            <a:r>
              <a:rPr lang="en-US" sz="2800" dirty="0"/>
              <a:t>important software on a computer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Controls the hardware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/>
              <a:t>Allows application programs to run</a:t>
            </a:r>
            <a:endParaRPr lang="en-US" sz="2800" b="1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Gives </a:t>
            </a:r>
            <a:r>
              <a:rPr lang="en-US" sz="2800" dirty="0"/>
              <a:t>important messages about the computer</a:t>
            </a:r>
            <a:r>
              <a:rPr lang="en-US" sz="32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Ex: Microsoft Windows XP, Windows 7,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Provides ready made solutions that can be used by just about everyone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Almost 100% compatible with any file or document created in America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always as stable as Apple (OS 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95% of viruses come from computers using Windows or Microsoft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5" y="188685"/>
            <a:ext cx="8395063" cy="65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Versions of </a:t>
            </a:r>
            <a:br>
              <a:rPr lang="en-US" dirty="0" smtClean="0"/>
            </a:br>
            <a:r>
              <a:rPr lang="en-US" dirty="0" smtClean="0"/>
              <a:t>Microsoft Windows </a:t>
            </a:r>
            <a:r>
              <a:rPr lang="en-US" sz="2400" dirty="0" smtClean="0"/>
              <a:t>(since 1995)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95</a:t>
            </a:r>
          </a:p>
          <a:p>
            <a:r>
              <a:rPr lang="en-US" dirty="0" smtClean="0"/>
              <a:t>Windows 98</a:t>
            </a:r>
          </a:p>
          <a:p>
            <a:r>
              <a:rPr lang="en-US" dirty="0" smtClean="0"/>
              <a:t>Windows 2000</a:t>
            </a:r>
          </a:p>
          <a:p>
            <a:r>
              <a:rPr lang="en-US" dirty="0" smtClean="0"/>
              <a:t>Windows XP</a:t>
            </a:r>
          </a:p>
          <a:p>
            <a:r>
              <a:rPr lang="en-US" dirty="0" smtClean="0"/>
              <a:t>Windows Vista</a:t>
            </a:r>
          </a:p>
          <a:p>
            <a:r>
              <a:rPr lang="en-US" dirty="0" smtClean="0"/>
              <a:t>Windows 7</a:t>
            </a:r>
          </a:p>
          <a:p>
            <a:r>
              <a:rPr lang="en-US" dirty="0" smtClean="0"/>
              <a:t>Windows 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5" y="2377742"/>
            <a:ext cx="4418466" cy="39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X (Apple)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Mac OS is the only commercial operating system that is custom-made to work with Apple’s hardware. This gives it a level of efficiency, power, and stability, which is most important for the workplace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Mac OS X is still the operating system of choice for graphic artists, designers and most others who work with visual and audio media. It also synchronizes user information well across multiple Apple </a:t>
            </a:r>
            <a:r>
              <a:rPr lang="en-US" sz="2400" dirty="0" smtClean="0">
                <a:solidFill>
                  <a:srgbClr val="002060"/>
                </a:solidFill>
              </a:rPr>
              <a:t>devices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Apple computers simply cost much more than your average PC. This is offset somewhat by those computers’ </a:t>
            </a:r>
            <a:r>
              <a:rPr lang="en-US" sz="2400" dirty="0" smtClean="0">
                <a:solidFill>
                  <a:srgbClr val="FF0000"/>
                </a:solidFill>
              </a:rPr>
              <a:t>durability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Virtually virus free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35" y="304800"/>
            <a:ext cx="6477529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Versions of OS X </a:t>
            </a:r>
            <a:r>
              <a:rPr lang="en-US" sz="3600" dirty="0" smtClean="0"/>
              <a:t>(since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1016"/>
            <a:ext cx="7696200" cy="4525963"/>
          </a:xfrm>
        </p:spPr>
        <p:txBody>
          <a:bodyPr/>
          <a:lstStyle/>
          <a:p>
            <a:r>
              <a:rPr lang="en-US" dirty="0" smtClean="0"/>
              <a:t>Jaguar</a:t>
            </a:r>
          </a:p>
          <a:p>
            <a:r>
              <a:rPr lang="en-US" dirty="0" smtClean="0"/>
              <a:t>Panther </a:t>
            </a:r>
          </a:p>
          <a:p>
            <a:r>
              <a:rPr lang="en-US" dirty="0" smtClean="0"/>
              <a:t>Tiger</a:t>
            </a:r>
          </a:p>
          <a:p>
            <a:r>
              <a:rPr lang="en-US" dirty="0" smtClean="0"/>
              <a:t>Leopard</a:t>
            </a:r>
          </a:p>
          <a:p>
            <a:r>
              <a:rPr lang="en-US" dirty="0" smtClean="0"/>
              <a:t>Snow Leopard</a:t>
            </a:r>
          </a:p>
          <a:p>
            <a:r>
              <a:rPr lang="en-US" dirty="0" smtClean="0"/>
              <a:t>Lion</a:t>
            </a:r>
          </a:p>
          <a:p>
            <a:r>
              <a:rPr lang="en-US" dirty="0" smtClean="0"/>
              <a:t>Mountain Lion</a:t>
            </a:r>
          </a:p>
          <a:p>
            <a:r>
              <a:rPr lang="en-US" dirty="0" smtClean="0"/>
              <a:t>Maverick</a:t>
            </a:r>
          </a:p>
          <a:p>
            <a:r>
              <a:rPr lang="en-US" dirty="0" smtClean="0"/>
              <a:t>Yosemite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56850"/>
            <a:ext cx="3701143" cy="378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Operating System</a:t>
            </a:r>
            <a:br>
              <a:rPr lang="en-US" dirty="0" smtClean="0"/>
            </a:br>
            <a:r>
              <a:rPr lang="en-US" sz="2800" dirty="0" smtClean="0"/>
              <a:t>(iPhone, </a:t>
            </a:r>
            <a:r>
              <a:rPr lang="en-US" sz="2800" dirty="0" err="1" smtClean="0"/>
              <a:t>iPad</a:t>
            </a:r>
            <a:r>
              <a:rPr lang="en-US" sz="2800" dirty="0" smtClean="0"/>
              <a:t>, </a:t>
            </a:r>
            <a:r>
              <a:rPr lang="en-US" sz="2800" dirty="0" err="1" smtClean="0"/>
              <a:t>iPad</a:t>
            </a:r>
            <a:r>
              <a:rPr lang="en-US" sz="2800" dirty="0" smtClean="0"/>
              <a:t> mini, Apple TV, iPod)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(from OS X)</a:t>
            </a:r>
          </a:p>
          <a:p>
            <a:r>
              <a:rPr lang="en-US" dirty="0" smtClean="0"/>
              <a:t>900,000 Apps available </a:t>
            </a:r>
          </a:p>
          <a:p>
            <a:r>
              <a:rPr lang="en-US" dirty="0" smtClean="0"/>
              <a:t>300,000 Apps for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Collectively downloaded &gt;50Billion times</a:t>
            </a:r>
          </a:p>
          <a:p>
            <a:r>
              <a:rPr lang="en-US" dirty="0" smtClean="0"/>
              <a:t>Interface uses multi-touch gestures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4 – </a:t>
            </a:r>
            <a:r>
              <a:rPr lang="en-US" dirty="0" err="1" smtClean="0"/>
              <a:t>iOS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History Milestones</a:t>
            </a:r>
          </a:p>
        </p:txBody>
      </p:sp>
      <p:graphicFrame>
        <p:nvGraphicFramePr>
          <p:cNvPr id="73843" name="Group 115"/>
          <p:cNvGraphicFramePr>
            <a:graphicFrameLocks noGrp="1"/>
          </p:cNvGraphicFramePr>
          <p:nvPr>
            <p:ph type="tbl" idx="1"/>
          </p:nvPr>
        </p:nvGraphicFramePr>
        <p:xfrm>
          <a:off x="990600" y="1600200"/>
          <a:ext cx="7696200" cy="4402140"/>
        </p:xfrm>
        <a:graphic>
          <a:graphicData uri="http://schemas.openxmlformats.org/drawingml/2006/table">
            <a:tbl>
              <a:tblPr/>
              <a:tblGrid>
                <a:gridCol w="1244600"/>
                <a:gridCol w="64516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first large-scale electronic 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one of the first commercial computers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Computer mouse developed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6" name="WordArt 10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74875" y="1771650"/>
            <a:ext cx="9048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ENIAC</a:t>
            </a:r>
          </a:p>
        </p:txBody>
      </p:sp>
      <p:sp>
        <p:nvSpPr>
          <p:cNvPr id="3097" name="WordArt 10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98675" y="2511425"/>
            <a:ext cx="1030288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Univac</a:t>
            </a:r>
          </a:p>
        </p:txBody>
      </p:sp>
      <p:sp>
        <p:nvSpPr>
          <p:cNvPr id="3098" name="Rectangle 10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34050" y="3395663"/>
            <a:ext cx="550863" cy="247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WordArt 11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08200" y="4030663"/>
            <a:ext cx="24574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Minicomputers</a:t>
            </a:r>
          </a:p>
        </p:txBody>
      </p:sp>
      <p:sp>
        <p:nvSpPr>
          <p:cNvPr id="3100" name="WordArt 11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090738" y="4743450"/>
            <a:ext cx="2995612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Apple PCs introduced</a:t>
            </a:r>
          </a:p>
        </p:txBody>
      </p:sp>
      <p:sp>
        <p:nvSpPr>
          <p:cNvPr id="3101" name="WordArt 11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122488" y="5464175"/>
            <a:ext cx="2519362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IBM PCs 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Free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Easy to update and install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Easy to update many computers over a single network in a matter of minutes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Highly customizable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Users are often scared at first to use 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4" y="504894"/>
            <a:ext cx="5272851" cy="62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Linux based operating system</a:t>
            </a:r>
          </a:p>
          <a:p>
            <a:r>
              <a:rPr lang="en-US" sz="2800" dirty="0" smtClean="0"/>
              <a:t>Google financed and later bought</a:t>
            </a:r>
          </a:p>
          <a:p>
            <a:r>
              <a:rPr lang="en-US" sz="2800" dirty="0" smtClean="0"/>
              <a:t>Open source code which allows software to be freely modified and distributed</a:t>
            </a:r>
          </a:p>
          <a:p>
            <a:r>
              <a:rPr lang="en-US" sz="2800" dirty="0" smtClean="0"/>
              <a:t>700,000 Apps with 48 Billon Downloaded</a:t>
            </a:r>
          </a:p>
          <a:p>
            <a:r>
              <a:rPr lang="en-US" sz="2800" dirty="0" smtClean="0"/>
              <a:t>Cupcake, Donut, Éclair, </a:t>
            </a:r>
            <a:r>
              <a:rPr lang="en-US" sz="2800" dirty="0" err="1" smtClean="0"/>
              <a:t>Froyo</a:t>
            </a:r>
            <a:r>
              <a:rPr lang="en-US" sz="2800" dirty="0" smtClean="0"/>
              <a:t>, Gingerbread, Honeycomb, Ice Cream Sandwich, Jelly Bean, Kit Kat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573258"/>
            <a:ext cx="8773886" cy="58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that helps users perform tasks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2" name="AutoShape 7" descr="data:image/jpeg;base64,/9j/4AAQSkZJRgABAQAAAQABAAD/2wCEAAkGBhASERAUERQWFBUWFhUUFRYUFRUVFBoWFxoYFRQWFRgYHiYfFxkjGRcWIC8gIycpLCwsFR4xNTAqNiYrLCkBCQoKDgwOGg8PGi8kHyQpKywsLCwvLCkpLCksLCwpLCwsLCkpKSwsLCkpLCwsLCksLCwsLCwpLCwsKSksKSksKf/AABEIALQBFwMBIgACEQEDEQH/xAAbAAEAAgMBAQAAAAAAAAAAAAAABQYBAgQDB//EAEoQAAEDAQQFBQkPBAICAwEAAAEAAhEDBBIhMQUGIkFRE2FxkdIHFBUWMlJUgZIjJDNCU2Jyc5OhorGy0fA0grPBdOFjwoOj4kP/xAAZAQEAAwEBAAAAAAAAAAAAAAAAAQMEAgX/xAAqEQACAQQBAgcBAAIDAAAAAAAAAQIDERITUTEyBCEiQWGBkXEz8COx0f/aAAwDAQACEQMRAD8A00fqrZnvI5CkGB4YLtnpPeSb11oDokw0kkndvJx79J6nWKm1tSnToVGEgOmz0mvaSJEiCP8AvBWXVuxUzRDi0Euc4mReEh5gxPARguytolr3ODtqmSDF008RJgbUnEjHDyRgZKsxnstbyt1K3KOHzcoVq1e0eAwNp0eUc4gs73p4C6503rsTs5Z71x+ALL8hSHTSo9lfT62grK0MPI1Hy2Tce/DAbr2+d3BaUNXrG8kGz1G873OAOMYbR6Vd6bdDh3PltTQlky5GlP1NHn+bzfeoS12Wi0uHJ0cDHwNKf0r7BW0BZg1p5AumJDS8nEEz5X8lc1PVawvdBshHFzrwGU+d6vUrNfwV5nxasae6nS+xpdlebKjDhydKfqaPZX3CvqRo8NJFlY4gYAF0nmzXIzVTRxJHeJBAJ8l269Hxt93DpCnWRmfGi1vmUvsaPZWC1vmU/saPZX2jxY0dj7ydgSPJfuy+Nvkda6qepGjyAe9mCQDBvyJ3HFNYyPgjzB8mn9jR7C1v/Np/Y0ewvudbVKwAkd43onEXiCAAZEuz3Ac25anVHR2PvA4fNPCcNv8AkJrGR8Pv/Np/Y0ewl/5tP7Gj2F95pai6NcJ70YM8DeBwMecvG0am6Oa6O8Q4YYtDjnPPugdaYEZHyjQ+i6VRsuDJxyo0pwj5nPxGW9dvi1R4D7Ch2fyX0hmrGjxHvItkwMHcCfO5lIeJNg9Hb1v7S5dJnWZ8nq6EoNaNlsne6jR4Hg08N8ZrrsegLM5oJps6RRokZA5XeMj1c6vx1ZsOM2F2E5Xjxy2hjA+9dlm1TsJB97XYMQ6+PWNrJNTJzPnLNW7Nj7m08ByFAYxvMYL3Ordkj4JuQOFGic4kRdzE/cVfrRq1Y2ZWYuwnZLz6vK6Pv4Lez6r2Nwnve7jEOLwenyslGpjYj5HpbRdFh2adPOMaNGd2Pk9PUoerSA+JT+xo9lfdnam2E50Gn1v/AHWh1I0f6Ozrf+66VM5cz4G/6FP7Gj2VinUE4sp/Y0eyvvZ1D0d6Mz8X7rHiDo30Wn+L91OAyPhbmjzKf2NHsrxefm0/saPYX3wai6O9GZ+P91g6h6O9GZ+L90wGR8Hs9RuRZS+xo9ldtMU/k6X2NHsr7UNQdG+jU/xfutxqNo/0dnW/901jM+O0qVL5Kj9jS7K66dlofI0fsaXZX1kalWD0dvW/91sNT7D8g3rf+6jWTmfKu8KHyNH7Gl2VNU6Vhuf0tlLsAJoUoLcMScw7Pcr74pWP5Edb/wB0Gqlj+RHtP/dcukSqhRTZ7FdwslkvfU04jayMTld3Zg4rzo2Gyw6/ZbJMbN2lSi9hi6W5RPXzQfoHitZPkh7T/wB152jVyzNY4to3iASGhz5J4eUq5eGyfUuh4nBNWT/p8v05ZqDKRqClZ6TmEFrqLGsz2TJAHnQilO6ZQpMsLjyJp3gDdJM4VWgHEmJRVyhh6TrZsbla38PoGq7wLNiAdqpmPnFd4ruBBfTYGOIAdznCPuPUo3V4gWZxcYAdUJPAAkkqQbpBrmtpiowgwBneMOmM4mcISUajksX5e5xFxUXfqdZtu0GwcpnGBwH84Lfvpu8gZmTIEAEkkxgABiTgvBwdIgdJndvw/ZeNrtFJjCa1y5Ik1A0tE7I8rjJHrVrXBzc6GWmg7J9InHC9jgJOEcFq222cgEPpQcpdHHcRO4rSabcblMXobIYwTewAw4zC86nIAtY5lIE+SLjATEnCPWlpD0km2yggEBhBxHRu3LPefM3+epcrtIlrcS0NEDdA3ALZ2kXDMtGMY3RjwzzS0h5GapptzuRjjmJbeLhgMwGu6l6vswGYYMQMeJMAZcVx2u0tMcrcPAPDTxBgHmcR0Fe/hF0kSJABIwmDME82B6ilpDyOepbKYc1pDbzpgbyGkBxiMhI9WK2daWAxdHPGMZZ4YHHfmuK0mgH03Pu35imTiZh3kxuh7ubaXrTpUzee0DbDS45EgDZJnLAqU03Yg9G6QpkuAaJbF6N07piJ5uYrVuk6Rc5t0SM8DGBAMEiDBK1aWPa1wMtIvDEb4xA4xhlOfOvJ5pOqYmXtbiJxDXHhzlv4V1/SDo8JUr9yG3oaSMJh16Dl80/dxC0tVocCLjJE7qZdw4EQuGmbMa5j4UT04wCJ3+SMPm8yzpOjaTUp8k5gYD7peuycozBOU5KAd9oqOaCQzeANkHA74H5cyUHOc0EsgkHNt2Du2TJ+9R9os1pNoYWPpijG02GzOOHkzw3rLaNo75BLmchBluzMwY3TnG9VUq2xvytYsnTUbedzro1XkuvMy4NAjM4mTO7hmuY2uv3w1jaM0s31CCI2QRdwh0kkc0LmsdK1h9Y1XMLIfyYFyQZlmQG7iVjRZtN1/LgAxDYLDk2JwJEzGeEq/qVnVo62131XipRDKYwa4ggudvEEZDjvkRviUYwue1rAySHHaB3XeHSo6ytqbV+7mLuDb0RvLYAM9PqXeyxiq+4SQ1zKgJaYMbEgHny6CqazcY3Xx/2d00nKz/3yOvwTV/8AF7Lv3TwTW/8AF7L/AN1zN0HZ3uv98vc4iQeVZN0kmWkDAYmCF0U9B0bzCKrpHkhppjhN263AbOIETLpzVN5cstsuDNisN9s7IxIOGGBIw6l7+Cfo9Sj6djpPaL9Z1JzeUGy9rTde844g5luB+bzLalq9Z24Cs/zovs33iHRGflQdxBI3qYVJOKfwRKEbs66ujbok3epbeC+dvPgvKjoplIPcx7nTIIJbElwcSQANoZScYgbhHk/Q4NSoW2i6XPY97RGJaTAOMwWXWRvDF2pu3U5xVzobo5pycw78P5zHqWj7I0ETBBEy0So+y6r0Q0BtokXWtN27BuhwaHY7QmSQZ8nCAIUjXaQGwb8i8CMGwTOzdPkxljv3rrJt2TItbqiL0pb2UWglrTtAY4YDFx6boMc8L0slrp1G3mjeRiMcDH/frXlb3U8Q5waYIvEHAOxc2cIkN4/6XjYm0WvfcqNPKGQyZ2hMwSTMgGVeksfk4bXkkjrtVpp02F5aTDmthokkuIAjrW1nrsexjg2LwJgjEEEtcD0EEepeFTSTGEguAgjAgnGAcMOBHWt6NrY8gNc0wDg2Mt+XOos7XObnzzu2kd7YeY3/ACtRO7Y33sfoN/ytRZ6nUup9C8avva2iQ4gbb8+lSLTSkmW58BIOZxHrK5NG6NLmOEAgVHjHDEnLMTkF0jVzCLjf5h5yuTj7sqtLg0tDGvdTN/ZY68QJkuA2Qfm/Gy3DclssNGs0sqtD2kglrgYMG8Muf8l7t0K8AgNbBzGEcMry9To6rwH8/uXKxXuT6uDmdZqZuzGyZbg7AwW7jwJHrWlWwUnPY8+UybvlRiIMiYOHFdfg2rwH3dpPBtXm+7tLrKPJFpcHHbNG0KrbtVrXtkOgtMSN+fOtPBFmuMZcaGsN5jQCA1wkhzYOBBJjhK7/AAbV4D7u0ng2rwH3dpMo8i0uDjqWWgXUy66XU5LCZvNkXSRjvEjrXm/RdnfUFUgF4iHAv+KcMA6DBGRGc8TPbU0K93lNaemN0x8bnPWss0TUaIAaB/PnJePItLg8jZ6ZEGCMMC2RhlgtLZY2VGOaXFt7Almy6M4nHo9ZXUdHVRw+7tLXvGpzfz1qtRpqTl7vqdJyVvg47DoynSZcDnOEudL8XS4y6CAIEyct5WBomjyhqfHIuk7WWzhEx8UbsMeJXb3jU5v5607wqc389a7vHkhuUndnAzRVFtQvB2jzYYScN/xjnPldC3ttmLwQHFvAjygcpadx68yu3wZUMGGneMvu2lsdG1pOA/n9ym65ItLg4rQDdMO59owBxxgx1LDDgJdjzEXc5EZc25djtFVSCCGkHdh2l4O1cJ+I3Ofvk/G3wpyjyRaXBG6P0WKTpFUu2bobFMBokOu04OwzAC5j5IMzeLvZ9ifeDg6Pg90yGPLiMxEg4HdJwK7qegHNMhjQc/X7S9vBlbgP5/cmUeSbS4IupYBylKoXOlgc2M2m9iCBODhx4KRs1S4WkRIBGM744dC2doqqcCGkc8H/ANlsdG1uA/n9yrmoTVmSsl52NKjaLiC6mwkCBg7Lh0JQFKm69Tp02uiJAdkc1t4MrcB/P7k8GVuA/n9y510+l3+v/wBOs58GJYWlrmtcDMyDxJ/2V51qVnIF6myGggTfgAzO/wCcevoXr4MrcB/P7lh2iqpBBAg/zzl1GMIpJENzZilaKQEMuAHHZJjmwy3AepYr06LzefTpuJzJBk5HHjkOpaM1fcDIY2ePUfO5h1L28GVuA/n9y69BF5nk2z0AWkU2gtN4EXwZHE7/AF8AvWpUaWtaMA0BoAnIZDHoTwZW4D+f3J4MrcB/P7k9I9XBxWug5zpa5mQBvMDt5k5c8xxHTO1nohpl5YXZS1kYbhxEEnrXX4MrcB/P7lg6Kq7w37u0pyjyRaXB5OsgcJgSZxugnhvzW7LI0OBDQDlIAmM46F7iyV/m9Q7S0qMrMguuxPDfB4O6VF7+5FnwfNe7ez3q76FP/KEW3dkq8pYKr5BF2kAW5fDDnKKmp1LqfQtOgXutdlZULhSLn1C4ASLt66Q2cjsjHnKsdtF8tLK7qUAjZAMyQcQ7Dd96+f6ouHetOTG08eVBAl+I443cOBKmW1HbiczkTGZyWiPh43cl1diqVV2xJ99neSD32/A5Q2I3iN+E4mU71decRa6gBcTGyYB8lrScgPvhQ9OphiT1vn7vUstqYCTjhOL/AF/cutRzmTdnY9r2k2lz2ibzXNbjIIGIygmfUtqjSXFzbQ5oJm7gRlECchv/AGUHymOeEcX5z+yw6oOO/i4dEyYyUOkTmT2Mf1DswQYEiPzn/S1a10Y2lxOzjDRkTOQ3zv4Llp1rIWt8rLeapOWGRx51kVbHJm9E4Y1soGfPM+pV4/D/AA6v8r9OoNMOBtLiSImGiMsREY4HrWhpOn+pfllDeczz7upc5qWTZ8rMXsa2UYx61sKtjnN275bnnf0Jj8P8F/lfp3WeqGhwdVL5M4wCMAI4bvvK3tlqDwLr3MIxkR6vjCfXgoynUssCS6cJg1ozx38PvWeUsl7N12MfhpmRz5RPrUYLh/hOT5R0skf/AN6nUzPPecub/ue2hbwAA517ACYaPWcVEVKtlumCb2MTy0fNnHhmtuWsfF2/fW9W9MFw/wAJyfKJVlsbA2gs9+s84KHbWskukmJ2YNaYgZ896fUhq2TDF2Yn4bLfGPFMFw/wjJ8omO/WecE79Z5wURy1j4u3fLevf0R61rSq2W6LxN7CYNaM8Yx4JiuH+DJ8ome/WecE79Z5wUNytkvZm7GPw0zIjflE+tKtWywbpM7pNaInp4T60xXD/Bk+UTPfrPOCd+s84KHbWskCSZjH4bON2PFYZWskuvExug1pjHPHhd+9MFw/wZPlEz36zzgnfrPOChX1bLswTuvY1ssJjHpW7q1jxguyEY1s8Z35ZJiuH+DJ8ol+/WecE79Z5wUNSq2WNomZ3GtET+d371jlrLezN2ONa9PXCYLh/gyfKJrv1nnBO/WecFDVatlg3SZ3Sa0RPTwn1rLa1kgSXTvxrZxux4piuH+C75RMd+s84J36zzgoMV7MC8mSPigGrJzwMmAfJ+9R/LTEGMcZL8utdRpp8kObRbO/WecE79Z5wVVNUcd3F+e//S1p1TG0RPMakRP7LrSjnYy2d+s84Lnt1oa5oAM4/wCiqzUqmcCI6XzPrwWhqu4nrXSopeZDqN+RUe7TbLll5JrRdqNBJ3i5VYRG7G8UUN3WXDkWAOLgGmC4lx8ulOZJz59yys1XqXQ8i46nUb1kp4xi/wDW5T1M4DoUHqTJsdKDG0/h5x4qapnAdC2roZn1Oyx2CrVDiy7DXXTeLgZgHcDxXR4BtHGn7T+yurVc7FX6z/0YppZJ1JKTRpjTi0VvwFaONP2n9lZ8BWjjT9p/ZVjRc7ZE64lc8B2jjT9p/ZTwHaONP2n9lWNE3SGuJXPAdo40/af2VnwJaONP2ndlWJE2yJ1xK4dCWncaftP7K0doG1H41P1F/ZVmRN0iNcSqnVq0+dT9p/ZTxZtHGn1v7KtSKd8+RqiVXxZtHGn1v7KeLNo40+t/ZVqRN8+SNUSq+LNo40+t/ZTxZtHGn1v7KtSJvnyNUSq+LNo40+t/ZWPFm0cafW/sq1om+fI1RKp4s2jjT639lPFm0cafW/sq1om+fI1RKp4s2jjT639lPFm0cafW/sq1om+fI1RKp4s2jjT639lPFm0cafW/sq1om+fI1RKp4s2jjT639lPFm0cafW/sq1om+fI1RKp4s2jjT639lPFm0cafW/sq1om+fI1RKp4s2jjT639lPFm0cafW/sq1om+fI1RKPpTR9SzhhqFhDnXBdLiZgu3geaVznERxw68FNa+H3Oz/AF4/RUUHTOLekfmtVKblG7KKkUpWR857q2jnUKLWOdeMOM//ACUxwHBF393HIfRd/laiyVXdpsugrXLLqN/R0cJ237p+O7Hm6VNMOAUNqMPedL6T93zndSkTVK2x6Gdlo1W8ir9Z/wCjFNKA1OdNKr9af0MU+sFTuZsh2oIiLg6CIiAIiIAiIgCIiAIiIAiIgCIiAIiIAiIgCIiAIiIAiIgCIiAq+vx9ys/14/RUUFSO03pH5qc1/wDgrP8AXj9FRV+k4XmzxC3UOxmSr3lM7tlO60CSdl2Zk/CtRY7ttdrrt0hwuuxBBHwjOCLLU9v4XR9y99zSzsdYQXCYc+M+Lzu6N65KjsSu/uYE94YR5TsyRvqTkDPQoqq/aPStlHq/ooqdF9lx1J+Bq/Wn9FNWJVvUU+41frT+imrIsdXvZpp9qCIirOwiIgCIiAIiIAiIgCIiAIiIAiIgCIiAIiIAiIgCIiAIiIAiIgKr3QT7jZ/rx+ioq20/kfyVi7op9xs/14/x1FV6b8ev8l6Hhuwx1u4oPdK+Ap9Dv10kW3dK+AZ0O/XSRZ6/eWUuh9S7mLgLDnG07eBONTDn6FB2h+07pKnO5h/QHCdp3Di/j/rFVy1v239JWmj3S+iqr0X2XvUE+4Vfrj+imrMqt3PD73q/XO/RTVpWKr3v+mqn2oIiKs7CIiAIiIDj0tpWnZqRq1ZDAWAkAuIvODAYG4TJ4AFeL9P0RWdRkl7RTJyDRyjrjReJALsQYGMObnIXRpLR4rMDXGAH037jPJva+6Z3G7B6VDWfUqm1rQalR0BgJddvODKjajZIG5rWsng0b0BLU9NWZ127WpG8XBsVGGS3FwbjjAIJjKVmjpmzPu3K1N14lrbtRpvOESGwcTiMOccVHDVcOphlWo54FnrWUENaw8nVFJpywvAUhjlLjhkAbq0b4qOqnlDUFR72tuEwKTbjYOyxzaLA4G9e5iG3QOi06zWZl2KjHl1VtEBj6Z23AmCS4AYNccTuwk4L1o6doPZQqMdeZWcGMc3FskFwnzZuxjvIG9cFh1TFN1Emo5xpci1my1vudFlZlNrozMVnkuwmBgN/u/V2bILNyjhdDRTqAAPbybg6keBc263HfGSA2sutFmqMY8Puscx77z9gBrHikbxd5MvMCc4K6XaaswEmtSi4KnwjPgyYD8/JnCclG+KTAajqb3NJfRfTENcymaWTQ34zS4ucZMy7AiAjdU2hrgKjrx5F14tadulWqWkOLcJBqVHS3CBgIzQHYNP0zQNdjX1GA1BsBriRTc5rnDGC3YJBnERvMLwfrbZxPl3dzww3XPuNqCm3eXljgQI4jMEDFbVxxs3INqkAve95cxrg8Pe+o9jmiNgl+IESBGRK8bRqiKhdequgu5YANaLte41nKCZkYSGHe44kQAB0nWZmx7nVg1BRcbrdioXindeL05kGQCLpmYXvatNtZy0Me/krt+4AfKaXkYkYhoBP02xJMLysmgA11N7nl7mvqVnYBodVqC5fgZBrLzQJydjJErwt2r9SobS0VAxlZ9Oo4Xb16GClUpvGGw4Mp5HHaBwOIG79bbMJO3d3PDDdc+42qKbd5eWOBAjiMwQNjrMzY9zqwagouN1uxULxTDXi9OZBkAi6ZyXNaNURULr1UwXcqAGtF2vcFPlBMyIEhh3uOJEAddl0AGupue8vc19Ss7ANa6rUbcDoGQay80CcnSZIlAd1gtratNr2yAZwOYIJa5p5w4EHoXQuLQ9idSpBriC4uqPdGV6o91VwE7gXkDoXagCIiAIiIAiIgKj3ST7hZ/r2/wCOoqlRftBWrumn3vZ/+Q3/AB1FT7M/bavR8N2GOv3FU7oRHIsng79VNFnuhUXGg0iMAZkxm+nCws1fuLKXQ+m9y9pNgwJEOfOA41M5/wBYqrW1/ulT6R/NWfuYH3gNknadkAYxqYmchzqo29/utT6TvzWmh3S+iqr0X2fQ+5ufe1X6536KatiqPczPvWr9e79FNW5Yqve/6aqfagiIqzsIiIAiIgCIiAIiIDntttbSaC4EgmMOMEjrIgc7gN646WsVJ1+62obok7EZCcCc+GH7rvrWljYvODZmJIGWJ6gte/aUxfbI3XhO/dPMeooCPGstObtyrJyFwY+Tz4YuAxjIpZ9ZqTi1t14cXNYRdyc4TE7wN5GA9YmQ7+pQTfbAmTeEYZjpEFeZ0pQBINVmBIO0MC0w6eicUBHu1spYbFQ5/Fj4wa3M5OBvDmjeYW9PWakY2KgPC6CRxmCcv9RngpF1spiZe3CSdoYRgZ9Z+9YNupDOowbsXDPLigM2O2NqsD2zB4xPHdkvdedK0MdN1wMZwQeI/MHqXogCIiAIiIAiIgCIiAIiICmd1E+97P8A8hv+OoqTY37bOlXTuqn3tZ/+Q3/HVVFsD/dGdK9Lw3YYq/cQXdELO923pyOA+nT/AOkXn3Sf6dnQ79dJFlr95dS6H1LuXD3h637p31OrpVOt7fdan0j+at/cwYDYBM+U6PKzmpnH+8FVbc33Sp9I/mtXh+6X0UVe1fZfO5mPetX6936Katyqfc2Hvar9c79FNWxYq3+R/wBNVPsQREVRYEREAREQBERAEREBz2vR9OpF8TEgQXNzg/FI3taeloO5cztXrKYmk2BuxjItyngSFIogI1+rlmJBNOYg+U6MDOU8fyHBbVNAWZxJNMSSSYLhiTJOBznGeOKkEQHBT0FZ2zdYBPAuBEYiDMtiBEZQITwFZ8dgSTJJLp65+5d6IDnstgp071xsXsTnjwz4ZdGC6ERAEREAREQBERAEREAREQFK7qo97Wf/AJDf8dVUWwN90Z0q+d1Ie9rP/wAhv+OqqTo6nNWmOLgOvBen4X/GzDX7ys90ge929B/XTWVv3SKDW2SmWkkOaSLwc13wjBiHYhYWSv3F9LofTO5g494YCdp04xhNSTz9CrVsb7o/6RU1qLpEUNH0ib8PNSbrLwAa54xg5Y9cLLdGWaoXOa+qdoA7DQJc65gTniVqovFtv4KaiySSJ/ucj3tV+ud+imrWqdq/a2UGup0r5DqjjL2RtXRIGIwhnDNSNp1kLLt4HETIpkjDOdro61lqQlKbaL4TSikywIq5T1rDnXRMxONNw48Xcy9bJrC6oJaMJjFnNOEO51xqlwd7Ik8igKWsTnPLRdwE5TnEYBxjPfGIOGBjyr62hhcHSLpAJ5MkYhpGId84Z8Co1SGaLIirTdbQQTDsACfczvIEeVniOtY8bxIEOx38k6MwNxxz3cCp1T4GyJZkVXdriBEh2LQ4e5zMwQMH547+BXTZtZOUm7ujNjhnlmZTVLgbIk+ih/Cz+A9k9pPCz+b2T2lGqQ2RJhFD+Fn83sntLPhZ/Aeye0mqQ2RJdFEeFn8B7J7Sx4Wfzeye0mqQ2RJhFEeFn83sntJ4WfwHsntJqkNkSXRRHhZ/Aeye0nhZ/Aeye0mqQ2RJdFD+Fn83sntLmtmsFRhAF2TObXbsTk5Q6bSuwpp+SLCiqo1qq3Z2MyPIduj5+Oe5bt1mqF7mTTvAXiLjpiYmL8jHiig30JckupZ0VXdrRUDWu2YcYHubucefzLmtWvXJ4OAJx8lhORg5vC7VGT6HLqRXUuKKpWXXXlPJgGQ2HMcDJiMnHivZ2tTgSDdkYGWOacgcnOBGe8JonexG2JZ0VX8bTxb7P/7Txsdvubjke0p0TG2Jy91D+ns//Ib/AI6ip2jm+60/pBWjT1uZa2MZUddDXioLgEyA5sGXHCHFRlHR9FjmuvvwIIluEy7fEHyDkeHq20P+OGMjNV9cropndXJ72ZecHm6dpuR91ZERzYepF7d0ahRfTpU2YMDSIaA0Dba7D1hYWOv3F9J+RGaN1mttKkxtK0PYyJDW3IF7aMS0nMneuka46R9KqdVPsoi0pKxic5XfmPHLSPpVX/6+ynjjpH0qp1U+yiJiiM5cga5aR9Kq/g7K28cNIelVPwdlETFDOXJga3aQExaagnE4U8+Pk5odcdI+lVOqn2URLIOcuTB1y0j6VV6qfZWzNctI+lVPwdlEUWQzlybjXHSHpVT8HZTxv0h6TU/B2URTiiM5cmRrfpD0mp+DsrB1w0h6TU/B2URMUNkuTQ64aQ9KqdTOyseOOkfSqnVT7KImKJzlyY8cdI+lVOqn2V709b7f6TU/B2URMURslybnW63x/UVPw/suXxx0j6VU6qfZWUTFE7JcmPHHSPpVTqp9lPHHSPpVTqp9lETFDOXJjxx0j6VU6qfZWp1otziC60VCRMHYBE4HJqImKCqS5NhrPbRlaavtf9J4z270mr7X/SyiYpeSDnLk83602/0qt7Q/Zcx01avln9TOyiIg5seGbT8s7qZ2VOasaSqPc/lTymGF7CPYhZRde5y5ux26bthbQcWANdPlC8T0bRI+5VXwzaflndTOyiKZdSIydix2bSDy1kwSW4nGZ44Fcml9KVRcDXFojdj68ZRFAU5XIDS1uqOFMOdel13EDAXXOwjnaERFgrv1nqeGV4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data:image/jpeg;base64,/9j/4AAQSkZJRgABAQAAAQABAAD/2wCEAAkGBhASERAUERQWFBUWFhUUFRYUFRUVFBoWFxoYFRQWFRgYHiYfFxkjGRcWIC8gIycpLCwsFR4xNTAqNiYrLCkBCQoKDgwOGg8PGi8kHyQpKywsLCwvLCkpLCksLCwpLCwsLCkpKSwsLCkpLCwsLCksLCwsLCwpLCwsKSksKSksKf/AABEIALQBFwMBIgACEQEDEQH/xAAbAAEAAgMBAQAAAAAAAAAAAAAABQYBAgQDB//EAEoQAAEDAQQFBQkPBAICAwEAAAEAAhEDBBIhMQUGIkFRE2FxkdIHFBUWMlJUgZIjJDNCU2Jyc5OhorGy0fA0grPBdOFjwoOj4kP/xAAZAQEAAwEBAAAAAAAAAAAAAAAAAQMEAgX/xAAqEQACAQQBAgcBAAIDAAAAAAAAAQIDERITUTEyBCEiQWGBkXEz8COx0f/aAAwDAQACEQMRAD8A00fqrZnvI5CkGB4YLtnpPeSb11oDokw0kkndvJx79J6nWKm1tSnToVGEgOmz0mvaSJEiCP8AvBWXVuxUzRDi0Euc4mReEh5gxPARguytolr3ODtqmSDF008RJgbUnEjHDyRgZKsxnstbyt1K3KOHzcoVq1e0eAwNp0eUc4gs73p4C6503rsTs5Z71x+ALL8hSHTSo9lfT62grK0MPI1Hy2Tce/DAbr2+d3BaUNXrG8kGz1G873OAOMYbR6Vd6bdDh3PltTQlky5GlP1NHn+bzfeoS12Wi0uHJ0cDHwNKf0r7BW0BZg1p5AumJDS8nEEz5X8lc1PVawvdBshHFzrwGU+d6vUrNfwV5nxasae6nS+xpdlebKjDhydKfqaPZX3CvqRo8NJFlY4gYAF0nmzXIzVTRxJHeJBAJ8l269Hxt93DpCnWRmfGi1vmUvsaPZWC1vmU/saPZX2jxY0dj7ydgSPJfuy+Nvkda6qepGjyAe9mCQDBvyJ3HFNYyPgjzB8mn9jR7C1v/Np/Y0ewvudbVKwAkd43onEXiCAAZEuz3Ac25anVHR2PvA4fNPCcNv8AkJrGR8Pv/Np/Y0ewl/5tP7Gj2F95pai6NcJ70YM8DeBwMecvG0am6Oa6O8Q4YYtDjnPPugdaYEZHyjQ+i6VRsuDJxyo0pwj5nPxGW9dvi1R4D7Ch2fyX0hmrGjxHvItkwMHcCfO5lIeJNg9Hb1v7S5dJnWZ8nq6EoNaNlsne6jR4Hg08N8ZrrsegLM5oJps6RRokZA5XeMj1c6vx1ZsOM2F2E5Xjxy2hjA+9dlm1TsJB97XYMQ6+PWNrJNTJzPnLNW7Nj7m08ByFAYxvMYL3Ordkj4JuQOFGic4kRdzE/cVfrRq1Y2ZWYuwnZLz6vK6Pv4Lez6r2Nwnve7jEOLwenyslGpjYj5HpbRdFh2adPOMaNGd2Pk9PUoerSA+JT+xo9lfdnam2E50Gn1v/AHWh1I0f6Ozrf+66VM5cz4G/6FP7Gj2VinUE4sp/Y0eyvvZ1D0d6Mz8X7rHiDo30Wn+L91OAyPhbmjzKf2NHsrxefm0/saPYX3wai6O9GZ+P91g6h6O9GZ+L90wGR8Hs9RuRZS+xo9ldtMU/k6X2NHsr7UNQdG+jU/xfutxqNo/0dnW/901jM+O0qVL5Kj9jS7K66dlofI0fsaXZX1kalWD0dvW/91sNT7D8g3rf+6jWTmfKu8KHyNH7Gl2VNU6Vhuf0tlLsAJoUoLcMScw7Pcr74pWP5Edb/wB0Gqlj+RHtP/dcukSqhRTZ7FdwslkvfU04jayMTld3Zg4rzo2Gyw6/ZbJMbN2lSi9hi6W5RPXzQfoHitZPkh7T/wB152jVyzNY4to3iASGhz5J4eUq5eGyfUuh4nBNWT/p8v05ZqDKRqClZ6TmEFrqLGsz2TJAHnQilO6ZQpMsLjyJp3gDdJM4VWgHEmJRVyhh6TrZsbla38PoGq7wLNiAdqpmPnFd4ruBBfTYGOIAdznCPuPUo3V4gWZxcYAdUJPAAkkqQbpBrmtpiowgwBneMOmM4mcISUajksX5e5xFxUXfqdZtu0GwcpnGBwH84Lfvpu8gZmTIEAEkkxgABiTgvBwdIgdJndvw/ZeNrtFJjCa1y5Ik1A0tE7I8rjJHrVrXBzc6GWmg7J9InHC9jgJOEcFq222cgEPpQcpdHHcRO4rSabcblMXobIYwTewAw4zC86nIAtY5lIE+SLjATEnCPWlpD0km2yggEBhBxHRu3LPefM3+epcrtIlrcS0NEDdA3ALZ2kXDMtGMY3RjwzzS0h5GapptzuRjjmJbeLhgMwGu6l6vswGYYMQMeJMAZcVx2u0tMcrcPAPDTxBgHmcR0Fe/hF0kSJABIwmDME82B6ilpDyOepbKYc1pDbzpgbyGkBxiMhI9WK2daWAxdHPGMZZ4YHHfmuK0mgH03Pu35imTiZh3kxuh7ubaXrTpUzee0DbDS45EgDZJnLAqU03Yg9G6QpkuAaJbF6N07piJ5uYrVuk6Rc5t0SM8DGBAMEiDBK1aWPa1wMtIvDEb4xA4xhlOfOvJ5pOqYmXtbiJxDXHhzlv4V1/SDo8JUr9yG3oaSMJh16Dl80/dxC0tVocCLjJE7qZdw4EQuGmbMa5j4UT04wCJ3+SMPm8yzpOjaTUp8k5gYD7peuycozBOU5KAd9oqOaCQzeANkHA74H5cyUHOc0EsgkHNt2Du2TJ+9R9os1pNoYWPpijG02GzOOHkzw3rLaNo75BLmchBluzMwY3TnG9VUq2xvytYsnTUbedzro1XkuvMy4NAjM4mTO7hmuY2uv3w1jaM0s31CCI2QRdwh0kkc0LmsdK1h9Y1XMLIfyYFyQZlmQG7iVjRZtN1/LgAxDYLDk2JwJEzGeEq/qVnVo62131XipRDKYwa4ggudvEEZDjvkRviUYwue1rAySHHaB3XeHSo6ytqbV+7mLuDb0RvLYAM9PqXeyxiq+4SQ1zKgJaYMbEgHny6CqazcY3Xx/2d00nKz/3yOvwTV/8AF7Lv3TwTW/8AF7L/AN1zN0HZ3uv98vc4iQeVZN0kmWkDAYmCF0U9B0bzCKrpHkhppjhN263AbOIETLpzVN5cstsuDNisN9s7IxIOGGBIw6l7+Cfo9Sj6djpPaL9Z1JzeUGy9rTde844g5luB+bzLalq9Z24Cs/zovs33iHRGflQdxBI3qYVJOKfwRKEbs66ujbok3epbeC+dvPgvKjoplIPcx7nTIIJbElwcSQANoZScYgbhHk/Q4NSoW2i6XPY97RGJaTAOMwWXWRvDF2pu3U5xVzobo5pycw78P5zHqWj7I0ETBBEy0So+y6r0Q0BtokXWtN27BuhwaHY7QmSQZ8nCAIUjXaQGwb8i8CMGwTOzdPkxljv3rrJt2TItbqiL0pb2UWglrTtAY4YDFx6boMc8L0slrp1G3mjeRiMcDH/frXlb3U8Q5waYIvEHAOxc2cIkN4/6XjYm0WvfcqNPKGQyZ2hMwSTMgGVeksfk4bXkkjrtVpp02F5aTDmthokkuIAjrW1nrsexjg2LwJgjEEEtcD0EEepeFTSTGEguAgjAgnGAcMOBHWt6NrY8gNc0wDg2Mt+XOos7XObnzzu2kd7YeY3/ACtRO7Y33sfoN/ytRZ6nUup9C8avva2iQ4gbb8+lSLTSkmW58BIOZxHrK5NG6NLmOEAgVHjHDEnLMTkF0jVzCLjf5h5yuTj7sqtLg0tDGvdTN/ZY68QJkuA2Qfm/Gy3DclssNGs0sqtD2kglrgYMG8Muf8l7t0K8AgNbBzGEcMry9To6rwH8/uXKxXuT6uDmdZqZuzGyZbg7AwW7jwJHrWlWwUnPY8+UybvlRiIMiYOHFdfg2rwH3dpPBtXm+7tLrKPJFpcHHbNG0KrbtVrXtkOgtMSN+fOtPBFmuMZcaGsN5jQCA1wkhzYOBBJjhK7/AAbV4D7u0ng2rwH3dpMo8i0uDjqWWgXUy66XU5LCZvNkXSRjvEjrXm/RdnfUFUgF4iHAv+KcMA6DBGRGc8TPbU0K93lNaemN0x8bnPWss0TUaIAaB/PnJePItLg8jZ6ZEGCMMC2RhlgtLZY2VGOaXFt7Almy6M4nHo9ZXUdHVRw+7tLXvGpzfz1qtRpqTl7vqdJyVvg47DoynSZcDnOEudL8XS4y6CAIEyct5WBomjyhqfHIuk7WWzhEx8UbsMeJXb3jU5v5607wqc389a7vHkhuUndnAzRVFtQvB2jzYYScN/xjnPldC3ttmLwQHFvAjygcpadx68yu3wZUMGGneMvu2lsdG1pOA/n9ym65ItLg4rQDdMO59owBxxgx1LDDgJdjzEXc5EZc25djtFVSCCGkHdh2l4O1cJ+I3Ofvk/G3wpyjyRaXBG6P0WKTpFUu2bobFMBokOu04OwzAC5j5IMzeLvZ9ifeDg6Pg90yGPLiMxEg4HdJwK7qegHNMhjQc/X7S9vBlbgP5/cmUeSbS4IupYBylKoXOlgc2M2m9iCBODhx4KRs1S4WkRIBGM744dC2doqqcCGkc8H/ANlsdG1uA/n9yrmoTVmSsl52NKjaLiC6mwkCBg7Lh0JQFKm69Tp02uiJAdkc1t4MrcB/P7k8GVuA/n9y510+l3+v/wBOs58GJYWlrmtcDMyDxJ/2V51qVnIF6myGggTfgAzO/wCcevoXr4MrcB/P7lh2iqpBBAg/zzl1GMIpJENzZilaKQEMuAHHZJjmwy3AepYr06LzefTpuJzJBk5HHjkOpaM1fcDIY2ePUfO5h1L28GVuA/n9y69BF5nk2z0AWkU2gtN4EXwZHE7/AF8AvWpUaWtaMA0BoAnIZDHoTwZW4D+f3J4MrcB/P7k9I9XBxWug5zpa5mQBvMDt5k5c8xxHTO1nohpl5YXZS1kYbhxEEnrXX4MrcB/P7lg6Kq7w37u0pyjyRaXB5OsgcJgSZxugnhvzW7LI0OBDQDlIAmM46F7iyV/m9Q7S0qMrMguuxPDfB4O6VF7+5FnwfNe7ez3q76FP/KEW3dkq8pYKr5BF2kAW5fDDnKKmp1LqfQtOgXutdlZULhSLn1C4ASLt66Q2cjsjHnKsdtF8tLK7qUAjZAMyQcQ7Dd96+f6ouHetOTG08eVBAl+I443cOBKmW1HbiczkTGZyWiPh43cl1diqVV2xJ99neSD32/A5Q2I3iN+E4mU71decRa6gBcTGyYB8lrScgPvhQ9OphiT1vn7vUstqYCTjhOL/AF/cutRzmTdnY9r2k2lz2ibzXNbjIIGIygmfUtqjSXFzbQ5oJm7gRlECchv/AGUHymOeEcX5z+yw6oOO/i4dEyYyUOkTmT2Mf1DswQYEiPzn/S1a10Y2lxOzjDRkTOQ3zv4Llp1rIWt8rLeapOWGRx51kVbHJm9E4Y1soGfPM+pV4/D/AA6v8r9OoNMOBtLiSImGiMsREY4HrWhpOn+pfllDeczz7upc5qWTZ8rMXsa2UYx61sKtjnN275bnnf0Jj8P8F/lfp3WeqGhwdVL5M4wCMAI4bvvK3tlqDwLr3MIxkR6vjCfXgoynUssCS6cJg1ozx38PvWeUsl7N12MfhpmRz5RPrUYLh/hOT5R0skf/AN6nUzPPecub/ue2hbwAA517ACYaPWcVEVKtlumCb2MTy0fNnHhmtuWsfF2/fW9W9MFw/wAJyfKJVlsbA2gs9+s84KHbWskukmJ2YNaYgZ896fUhq2TDF2Yn4bLfGPFMFw/wjJ8omO/WecE79Z5wURy1j4u3fLevf0R61rSq2W6LxN7CYNaM8Yx4JiuH+DJ8ome/WecE79Z5wUNytkvZm7GPw0zIjflE+tKtWywbpM7pNaInp4T60xXD/Bk+UTPfrPOCd+s84KHbWskCSZjH4bON2PFYZWskuvExug1pjHPHhd+9MFw/wZPlEz36zzgnfrPOChX1bLswTuvY1ssJjHpW7q1jxguyEY1s8Z35ZJiuH+DJ8ol+/WecE79Z5wUNSq2WNomZ3GtET+d371jlrLezN2ONa9PXCYLh/gyfKJrv1nnBO/WecFDVatlg3SZ3Sa0RPTwn1rLa1kgSXTvxrZxux4piuH+C75RMd+s84J36zzgoMV7MC8mSPigGrJzwMmAfJ+9R/LTEGMcZL8utdRpp8kObRbO/WecE79Z5wVVNUcd3F+e//S1p1TG0RPMakRP7LrSjnYy2d+s84Lnt1oa5oAM4/wCiqzUqmcCI6XzPrwWhqu4nrXSopeZDqN+RUe7TbLll5JrRdqNBJ3i5VYRG7G8UUN3WXDkWAOLgGmC4lx8ulOZJz59yys1XqXQ8i46nUb1kp4xi/wDW5T1M4DoUHqTJsdKDG0/h5x4qapnAdC2roZn1Oyx2CrVDiy7DXXTeLgZgHcDxXR4BtHGn7T+yurVc7FX6z/0YppZJ1JKTRpjTi0VvwFaONP2n9lZ8BWjjT9p/ZVjRc7ZE64lc8B2jjT9p/ZTwHaONP2n9lWNE3SGuJXPAdo40/af2VnwJaONP2ndlWJE2yJ1xK4dCWncaftP7K0doG1H41P1F/ZVmRN0iNcSqnVq0+dT9p/ZTxZtHGn1v7KtSKd8+RqiVXxZtHGn1v7KeLNo40+t/ZVqRN8+SNUSq+LNo40+t/ZTxZtHGn1v7KtSJvnyNUSq+LNo40+t/ZWPFm0cafW/sq1om+fI1RKp4s2jjT639lPFm0cafW/sq1om+fI1RKp4s2jjT639lPFm0cafW/sq1om+fI1RKp4s2jjT639lPFm0cafW/sq1om+fI1RKp4s2jjT639lPFm0cafW/sq1om+fI1RKp4s2jjT639lPFm0cafW/sq1om+fI1RKp4s2jjT639lPFm0cafW/sq1om+fI1RKPpTR9SzhhqFhDnXBdLiZgu3geaVznERxw68FNa+H3Oz/AF4/RUUHTOLekfmtVKblG7KKkUpWR857q2jnUKLWOdeMOM//ACUxwHBF393HIfRd/laiyVXdpsugrXLLqN/R0cJ237p+O7Hm6VNMOAUNqMPedL6T93zndSkTVK2x6Gdlo1W8ir9Z/wCjFNKA1OdNKr9af0MU+sFTuZsh2oIiLg6CIiAIiIAiIgCIiAIiIAiIgCIiAIiIAiIgCIiAIiIAiIgCIiAq+vx9ys/14/RUUFSO03pH5qc1/wDgrP8AXj9FRV+k4XmzxC3UOxmSr3lM7tlO60CSdl2Zk/CtRY7ttdrrt0hwuuxBBHwjOCLLU9v4XR9y99zSzsdYQXCYc+M+Lzu6N65KjsSu/uYE94YR5TsyRvqTkDPQoqq/aPStlHq/ooqdF9lx1J+Bq/Wn9FNWJVvUU+41frT+imrIsdXvZpp9qCIirOwiIgCIiAIiIAiIgCIiAIiIAiIgCIiAIiIAiIgCIiAIiIAiIgKr3QT7jZ/rx+ioq20/kfyVi7op9xs/14/x1FV6b8ev8l6Hhuwx1u4oPdK+Ap9Dv10kW3dK+AZ0O/XSRZ6/eWUuh9S7mLgLDnG07eBONTDn6FB2h+07pKnO5h/QHCdp3Di/j/rFVy1v239JWmj3S+iqr0X2XvUE+4Vfrj+imrMqt3PD73q/XO/RTVpWKr3v+mqn2oIiKs7CIiAIiIDj0tpWnZqRq1ZDAWAkAuIvODAYG4TJ4AFeL9P0RWdRkl7RTJyDRyjrjReJALsQYGMObnIXRpLR4rMDXGAH037jPJva+6Z3G7B6VDWfUqm1rQalR0BgJddvODKjajZIG5rWsng0b0BLU9NWZ127WpG8XBsVGGS3FwbjjAIJjKVmjpmzPu3K1N14lrbtRpvOESGwcTiMOccVHDVcOphlWo54FnrWUENaw8nVFJpywvAUhjlLjhkAbq0b4qOqnlDUFR72tuEwKTbjYOyxzaLA4G9e5iG3QOi06zWZl2KjHl1VtEBj6Z23AmCS4AYNccTuwk4L1o6doPZQqMdeZWcGMc3FskFwnzZuxjvIG9cFh1TFN1Emo5xpci1my1vudFlZlNrozMVnkuwmBgN/u/V2bILNyjhdDRTqAAPbybg6keBc263HfGSA2sutFmqMY8Puscx77z9gBrHikbxd5MvMCc4K6XaaswEmtSi4KnwjPgyYD8/JnCclG+KTAajqb3NJfRfTENcymaWTQ34zS4ucZMy7AiAjdU2hrgKjrx5F14tadulWqWkOLcJBqVHS3CBgIzQHYNP0zQNdjX1GA1BsBriRTc5rnDGC3YJBnERvMLwfrbZxPl3dzww3XPuNqCm3eXljgQI4jMEDFbVxxs3INqkAve95cxrg8Pe+o9jmiNgl+IESBGRK8bRqiKhdequgu5YANaLte41nKCZkYSGHe44kQAB0nWZmx7nVg1BRcbrdioXindeL05kGQCLpmYXvatNtZy0Me/krt+4AfKaXkYkYhoBP02xJMLysmgA11N7nl7mvqVnYBodVqC5fgZBrLzQJydjJErwt2r9SobS0VAxlZ9Oo4Xb16GClUpvGGw4Mp5HHaBwOIG79bbMJO3d3PDDdc+42qKbd5eWOBAjiMwQNjrMzY9zqwagouN1uxULxTDXi9OZBkAi6ZyXNaNURULr1UwXcqAGtF2vcFPlBMyIEhh3uOJEAddl0AGupue8vc19Ss7ANa6rUbcDoGQay80CcnSZIlAd1gtratNr2yAZwOYIJa5p5w4EHoXQuLQ9idSpBriC4uqPdGV6o91VwE7gXkDoXagCIiAIiIAiIgKj3ST7hZ/r2/wCOoqlRftBWrumn3vZ/+Q3/AB1FT7M/bavR8N2GOv3FU7oRHIsng79VNFnuhUXGg0iMAZkxm+nCws1fuLKXQ+m9y9pNgwJEOfOA41M5/wBYqrW1/ulT6R/NWfuYH3gNknadkAYxqYmchzqo29/utT6TvzWmh3S+iqr0X2fQ+5ufe1X6536KatiqPczPvWr9e79FNW5Yqve/6aqfagiIqzsIiIAiIgCIiAIiIDntttbSaC4EgmMOMEjrIgc7gN646WsVJ1+62obok7EZCcCc+GH7rvrWljYvODZmJIGWJ6gte/aUxfbI3XhO/dPMeooCPGstObtyrJyFwY+Tz4YuAxjIpZ9ZqTi1t14cXNYRdyc4TE7wN5GA9YmQ7+pQTfbAmTeEYZjpEFeZ0pQBINVmBIO0MC0w6eicUBHu1spYbFQ5/Fj4wa3M5OBvDmjeYW9PWakY2KgPC6CRxmCcv9RngpF1spiZe3CSdoYRgZ9Z+9YNupDOowbsXDPLigM2O2NqsD2zB4xPHdkvdedK0MdN1wMZwQeI/MHqXogCIiAIiIAiIgCIiAIiICmd1E+97P8A8hv+OoqTY37bOlXTuqn3tZ/+Q3/HVVFsD/dGdK9Lw3YYq/cQXdELO923pyOA+nT/AOkXn3Sf6dnQ79dJFlr95dS6H1LuXD3h637p31OrpVOt7fdan0j+at/cwYDYBM+U6PKzmpnH+8FVbc33Sp9I/mtXh+6X0UVe1fZfO5mPetX6936Katyqfc2Hvar9c79FNWxYq3+R/wBNVPsQREVRYEREAREQBERAEREBz2vR9OpF8TEgQXNzg/FI3taeloO5cztXrKYmk2BuxjItyngSFIogI1+rlmJBNOYg+U6MDOU8fyHBbVNAWZxJNMSSSYLhiTJOBznGeOKkEQHBT0FZ2zdYBPAuBEYiDMtiBEZQITwFZ8dgSTJJLp65+5d6IDnstgp071xsXsTnjwz4ZdGC6ERAEREAREQBERAEREAREQFK7qo97Wf/AJDf8dVUWwN90Z0q+d1Ie9rP/wAhv+OqqTo6nNWmOLgOvBen4X/GzDX7ys90ge929B/XTWVv3SKDW2SmWkkOaSLwc13wjBiHYhYWSv3F9LofTO5g494YCdp04xhNSTz9CrVsb7o/6RU1qLpEUNH0ib8PNSbrLwAa54xg5Y9cLLdGWaoXOa+qdoA7DQJc65gTniVqovFtv4KaiySSJ/ucj3tV+ud+imrWqdq/a2UGup0r5DqjjL2RtXRIGIwhnDNSNp1kLLt4HETIpkjDOdro61lqQlKbaL4TSikywIq5T1rDnXRMxONNw48Xcy9bJrC6oJaMJjFnNOEO51xqlwd7Ik8igKWsTnPLRdwE5TnEYBxjPfGIOGBjyr62hhcHSLpAJ5MkYhpGId84Z8Co1SGaLIirTdbQQTDsACfczvIEeVniOtY8bxIEOx38k6MwNxxz3cCp1T4GyJZkVXdriBEh2LQ4e5zMwQMH547+BXTZtZOUm7ujNjhnlmZTVLgbIk+ih/Cz+A9k9pPCz+b2T2lGqQ2RJhFD+Fn83sntLPhZ/Aeye0mqQ2RJdFEeFn8B7J7Sx4Wfzeye0mqQ2RJhFEeFn83sntJ4WfwHsntJqkNkSXRRHhZ/Aeye0nhZ/Aeye0mqQ2RJdFD+Fn83sntLmtmsFRhAF2TObXbsTk5Q6bSuwpp+SLCiqo1qq3Z2MyPIduj5+Oe5bt1mqF7mTTvAXiLjpiYmL8jHiig30JckupZ0VXdrRUDWu2YcYHubucefzLmtWvXJ4OAJx8lhORg5vC7VGT6HLqRXUuKKpWXXXlPJgGQ2HMcDJiMnHivZ2tTgSDdkYGWOacgcnOBGe8JonexG2JZ0VX8bTxb7P/7Txsdvubjke0p0TG2Jy91D+ns//Ib/AI6ip2jm+60/pBWjT1uZa2MZUddDXioLgEyA5sGXHCHFRlHR9FjmuvvwIIluEy7fEHyDkeHq20P+OGMjNV9cropndXJ72ZecHm6dpuR91ZERzYepF7d0ahRfTpU2YMDSIaA0Dba7D1hYWOv3F9J+RGaN1mttKkxtK0PYyJDW3IF7aMS0nMneuka46R9KqdVPsoi0pKxic5XfmPHLSPpVX/6+ynjjpH0qp1U+yiJiiM5cga5aR9Kq/g7K28cNIelVPwdlETFDOXJga3aQExaagnE4U8+Pk5odcdI+lVOqn2URLIOcuTB1y0j6VV6qfZWzNctI+lVPwdlEUWQzlybjXHSHpVT8HZTxv0h6TU/B2URTiiM5cmRrfpD0mp+DsrB1w0h6TU/B2URMUNkuTQ64aQ9KqdTOyseOOkfSqnVT7KImKJzlyY8cdI+lVOqn2V709b7f6TU/B2URMURslybnW63x/UVPw/suXxx0j6VU6qfZWUTFE7JcmPHHSPpVTqp9lPHHSPpVTqp9lETFDOXJjxx0j6VU6qfZWp1otziC60VCRMHYBE4HJqImKCqS5NhrPbRlaavtf9J4z270mr7X/SyiYpeSDnLk83602/0qt7Q/Zcx01avln9TOyiIg5seGbT8s7qZ2VOasaSqPc/lTymGF7CPYhZRde5y5ux26bthbQcWANdPlC8T0bRI+5VXwzaflndTOyiKZdSIydix2bSDy1kwSW4nGZ44Fcml9KVRcDXFojdj68ZRFAU5XIDS1uqOFMOdel13EDAXXOwjnaERFgrv1nqeGV4X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3" name="Picture 13" descr="http://accessibility.gmu.edu/DEWorkingSite/DEimages/microsoft-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0" y="2480582"/>
            <a:ext cx="3452133" cy="21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http://upload.wikimedia.org/wikipedia/en/thumb/d/d0/Chrome_Logo.svg/150px-Chrome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9" y="26771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http://spoiledflushgames.com/wp-content/uploads/2012/03/solita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24" y="4839382"/>
            <a:ext cx="2305263" cy="17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ttp://1.bp.blogspot.com/_-OJ7R7rII48/TAL0bknmbYI/AAAAAAAAACo/ec06Q_DDL34/s1600/paint_win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03" y="4390953"/>
            <a:ext cx="2771322" cy="22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5 steps to Information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8433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give </a:t>
            </a:r>
            <a:r>
              <a:rPr lang="en-US" dirty="0" smtClean="0"/>
              <a:t>data to the computer</a:t>
            </a:r>
            <a:endParaRPr lang="en-US" dirty="0"/>
          </a:p>
        </p:txBody>
      </p:sp>
      <p:pic>
        <p:nvPicPr>
          <p:cNvPr id="56322" name="Picture 2" descr="http://1.bp.blogspot.com/-A4YuRliV7oE/Tv82qG3Q33I/AAAAAAAAAA0/UzJskNaUWD0/s400/keybo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3" b="68524" l="57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" y="2657929"/>
            <a:ext cx="3810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connect.creativelabs.com/marcom/Input%20Devices/Mice/Mouse%20Notebook%20Optical/Product%20Images/MouseNotebookOptical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6" y="2324100"/>
            <a:ext cx="2816510" cy="28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t2.gstatic.com/images?q=tbn:ANd9GcTcrSIVCTkPuIUhIqynDeB4YRJouK8Rp0TkT5y7BRQkTZ1aKB9o6Tj8joxv1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89" y="466271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change </a:t>
            </a:r>
            <a:r>
              <a:rPr lang="en-US" dirty="0" smtClean="0"/>
              <a:t>or use data</a:t>
            </a:r>
          </a:p>
          <a:p>
            <a:endParaRPr lang="en-US" dirty="0" smtClean="0"/>
          </a:p>
          <a:p>
            <a:r>
              <a:rPr lang="en-US" dirty="0" smtClean="0"/>
              <a:t>Your computer doesn’t just read information as letters and numbers, it has a different language. </a:t>
            </a:r>
          </a:p>
          <a:p>
            <a:endParaRPr lang="en-US" dirty="0" smtClean="0"/>
          </a:p>
          <a:p>
            <a:r>
              <a:rPr lang="en-US" dirty="0" smtClean="0"/>
              <a:t>Where does all of the computer’s processing go through?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Code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Base 2 number system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Made up of 1’s and 0’s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000" dirty="0" smtClean="0"/>
              <a:t>The “language” of the computer</a:t>
            </a:r>
          </a:p>
          <a:p>
            <a:pPr marL="0" indent="0" eaLnBrk="1" hangingPunct="1">
              <a:buFontTx/>
              <a:buNone/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cs.ndsu.nodak.edu/~adenton/ExpandingHorizons/EH2005/ascii-binary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90849"/>
            <a:ext cx="6589486" cy="69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30443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Distribution: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 send </a:t>
            </a:r>
            <a:r>
              <a:rPr lang="en-US" dirty="0" smtClean="0"/>
              <a:t>data to the location that needs it.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Where might a computer send data?</a:t>
            </a:r>
          </a:p>
        </p:txBody>
      </p:sp>
    </p:spTree>
    <p:extLst>
      <p:ext uri="{BB962C8B-B14F-4D97-AF65-F5344CB8AC3E}">
        <p14:creationId xmlns:p14="http://schemas.microsoft.com/office/powerpoint/2010/main" val="495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receive </a:t>
            </a:r>
            <a:r>
              <a:rPr lang="en-US" dirty="0" smtClean="0"/>
              <a:t>information from the computer.</a:t>
            </a:r>
            <a:endParaRPr lang="en-US" dirty="0"/>
          </a:p>
        </p:txBody>
      </p:sp>
      <p:pic>
        <p:nvPicPr>
          <p:cNvPr id="57346" name="Picture 2" descr="http://www.build-your-own-computer.net/image-files/computer-output-device-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0" y="4586820"/>
            <a:ext cx="2641861" cy="18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UUEhQVFBQVFRcVFRUVFRUUFBYVFRUVFBQUFRcXHSYeFxwkGhQVHy8gJCcpLCwsFR4xNTAqNSYrLCkBCQoKDAwNFA8PFCkYFBgpKSwpKSkpKSkpKSk2KSkpKikpKTUpKS4pKSkpKSkpKSkpKSkpKSkpKSkpKSkpKSkpKf/AABEIAOEA4QMBIgACEQEDEQH/xAAcAAEAAAcBAAAAAAAAAAAAAAAAAQIDBQYHCAT/xABGEAABAwICBQgFCgQFBQEAAAABAAIDBBEFIQcSMXGhBhNBUWGBkbEiMnKywRQjQlJiY4KSotEzU3ODFSSz4fAINUNEozT/xAAWAQEBAQAAAAAAAAAAAAAAAAAAAQL/xAAXEQEBAQEAAAAAAAAAAAAAAAAAAREh/9oADAMBAAIRAxEAPwDeKIiAiIgIpZJA0EkgAAkk5AAZklaF5X6Xqmolc2keYKcGzXNylkA+mXbWg7QBbLaUG/LouaKfl1Xt2VlR+J+v711dqfSxiDdswd7UcZ8gEHQKLSVPppqx6zYXb2OHk9XKn03P+nTxn2ZHt82lBttFreDTTEfWp3j2ZGO8w1XfC9KlHM8McXwucQAZQ0NJOwazSQO+yDMUS6ICIoEoKdRUtjbrPc1jRtc4ho8TksbxDSZh8N71DXkdEQdIfFotxWl+VPKyWvnfI93zYe5sMf0WMBs3L6xGZPwWKySklBuvEtO0DcoYJH9sjmxjwGsViuJab6x+UYhhH2WF7vF5t+la5KlKDIMQ5eV03r1UxB6A8sb4MsFlmjHSfLHUMpqqR0kMrgxj3kufE92TfSOZYTkQdlwR0rWSAm+WR6D29B8UHYYRW3k5inymkgmH/liY87y0aw7jcK5ICIiAiIgIiICIiAiIgxfSbXc1hNU4GxMXNj+6RH5OK5pjW+dOtZq4Y1nTJPG3uaHSH3QtDNQehhU4VFqqtKCoFMFIFMCgmYVTqpP2VQLzVpzCDoPRLjD6jDIzIS50bnw6xzJDLatz0nVcB3LM1g2hml1MJjP15JX/AP0LRwYFnKAoFRRByxitEYKqoh/lzyNG7WNuFlaZRms70v4bzOLOeBlPEyT8Tfm3e6PFYPUjNBRUCooglsoKZQKo6D0JYlzuFhh2wyvj7iRI3g/gs/WldAGJWlqYD9JjJW72EsdwezwW6lAREQEREBERAREQEREGnf8AqArP/wAkX9WQj8jG+blqNqz/AE41mvibWfyoGDve57zwLVgIQThVAqbVUCCoCprqQFTNQTkryVR9JekleSZt3EDachvOQ4oOmdHtJzeF0jfuGOO941z7yyJefD6bm4mMGxjGs/K0N+C9CAiIg1Pp7w35ulqAPUkdE4/ZkbrDiw+K1DUBb+0yU+vhMo6Q5jhva64WgS7WaD1gFB5lBRISyCBULKZQsgyvRVifMYtTk5CQuhP9xpDf1hi6VXIdLVGKRkjfWjc143scHDiF1tRVIkjZI31Xta8bnAOHmgrIiICIiAiIgIiICFFBxsEHMukmr53F6t31ZObH9tjWHi0rHWqviNXzs8sh2ySyP/O9zviqIQTBVApFMAgqNUwUjVMgiSq/Jyk52upmbdeoiB3c40ngCvO9ZDotpOcxem6mF8h/BG63EhB0gFFAiAiIgxLSn/2yU9Toz4PC50gFgW/VcW9wOXBdH6TmXwuo3NP62rnCJ3pH7TQe9voH3eKCk8KWyqyjNU7IIIoqBQQXSWinE+ewmnubujBhd/acWt/TqnvXNy3LoBxO8dTAT6r2StHY9uo7jGPFBtpERAREQEREBERAVr5U1vM0NTJ9SCR3eGOtxsrosN0u1nN4RUdb9SMfjkaD+kOQc4xNyVQKVqnCCIU7VIFO1BMVO1SBThBCU5LPdBtJrYhI/wDl058ZJGgcGOWASlba0BUno1cvW6KMfha5598INtoiICIiDHNIjb4XU/07+DmlcyQPzHY4jucLji0rqHl0y+HVI+5dwzXLAdm7dcb2HW8tbxQe2UKlZVnZ+aokIIFQU9lKUEFnGhnEuaxRjb2E0b4jvAEjeLCO9YPZe7AsR+T1UE38qVjz7IcNb9N0HWCKDXXGSigIiICIiAiIgLWGnus1aKCP+ZPfujY4+bgtnrSen2tvUUsX1YpJD+N4aP8ATKDVzVMFKFMEEymBUgUwQTBThSBTAoJJlvfQlR6mGa382aV/c0iMe4VoeQrpXR1R81hVI37lrjvkvIeLkGRoiICIiCz8sGXoKkfcScGkrlN5tLnsvnuOR4ErrLlI29HUD7iX/TcuSqv1ig90Pqjs9E72myg4KED737bO/MM+IKncglspSpilkEiWUbKIQdOcg8T+UYbTSHMmJrXe0z5t3FpV/WttBuJa9FLEdsUxI9mVocP1B62SgIiICIiAiIgLnbTHWa+LyC+UccUf6ecPGRdErlvlpWc7iVW/bed4G5h1Bwags4UQoKIQTBRBULoEE4UwUim6EFKUZEdeXjkuqeTkerR046oYx4MaFy5Sx60jB1vb4D0j5LqfBB/lof6TPcCD2oiICIiDxY029NMOuKT3HLkarHpFdfYi28Mg62OH6SuRK5vpnegjSO2fib5PHm5evoXgpnWv2Wd4Gx4OPgrgOlBIiiVAoIKFlFQIQbI0GYlqV0sROUsNx7UTgfde7wW81zDyFxL5PiVLJewErWO9mS8TuD+C6dCCKIiAiIgIiIKVVOGMc87GtLjuaLnyXJBmLyXna4lx3uOsfNdO8vq3msMq39IgeBveNQcXLmFgyQRUQoKayAFEIooIqKlCmKD04S28zewOPC3xXUODj/Lw/wBJnuBcx4K35xx7APG5/ZdP4a20MY+7Z7oQelERAREQU6ht2OHW0+RXIuJttI7euvH7DuXJONMtK/2j5oLfD6w6jdv5hq/FXCF1wD2Z7+lWxyuMLsjvuNzvS+JQTkKBCncpbIJVAqayggluejI7Rv2g+K6swHERUUsMw/8ALEx/e5oJHjdcqLoLQ3iHOYVG3phfJF3B2u39LwgzhERAREQEREGB6aazUwl7f5ksUf6ucPBhXP4W5NP1ZaGli+tI+Qj2GBo/1CtOBAUUUQggogKNlEBACigCmAzQXDBRmd54AD4FdPUQ+bZ7LfdC5lwJn/N+fxXTlOLMbuHkgqIiICIiCBXJvKFtp5Pbd7xXWa5S5WMtVTDqkf75QWB69tI7Lut+U/s5eNyrUL9o6s/MH4ILh0KBUWbCpOcG/dmgioKm6bqHj/sqEk560HoLrbVtfQJjQ1qinz9K0req7QGPHgWHuK0w9yzPQ9iXNYrDc5SExn8bSB+rVQdMIiICIiAiKBQaI04V5lxKGBovzcIyv9KVxd3ZNb4rD5OTs4HqX9lzT52V85W1PPY/UuJ9GJ2rfoAhja08WuXmZyua43bGTFcgP12hxttLYzmbWva97dCosUtDI31o3jexyogjrWb1mLxRMD3vDWuzbtJdsOQGZ2hU6XEYahhcwtkA2gtzGV7EOF81Bh4apg1ZQzDoHtDnRtjB2m5bbtu2ylk5OQkExyXA+rJfwDgiSyzWNaildlfv8lcsUw3mYy8P1gOgtsfEH4KxRYiHZWIyvtvsz+CKyPk7m4DrNuNl02wWC5c5FyXnjb1ubxcF1IEBERAREQFyzy3Zq1k4+9k99y6mXL+kiPVxCoH3r+LiUGIvclLIQ7LaQR32y4gKV6ptdYg9RB8M0GSYe1pqYxa7JGtsDmLvZlt6dZT1LLG3UvGZdURPb9BxH5XCRvB3BXjG4rSutsPpDccxwKsFllavfW8kp4oWzPbZj4mStOVgJHEMa5xIAJaNawvtaNpXjlCu9ZjevBCyad8ogaWRNjaGOaxw9R7yPTAF2gHZrG10oxV69eCVphnjkbtY5rxvaQ4eSo1bwXEtbqjobcm3eVJB6w3hB2JSzh7Gvbsc0OG5wuPNVVj2j+cvwylLtvMtHc27WnwAWQqAiIgKDiorw47OWUs7xtbDI4bwxxHkg5xwaN1XV1jxYmQyuuRcem82uDtGYyWPRUU4k1DCTJrFwAYWsYTbMEWbq7D1ZBZHyJpyInuPSQPAZrIiVRh+JMZFV07Z84mwBoOdtYXB2Z21tW9s7KfCHRiuldCfmRES83uBmCPI9tu26yOsomSt1ZGhw6j19YO0Lz/4cxkTmRNDNYHZ0m3SdpQYnirppyXmwFzqsOeo3oFtmsek7dys1HickEgcwm4ObTsPW0hZfDFe1ulYzylmaZyGgeiGtJHS4D0ifLuVGR8pK4PpWObsks4brbPE8FitPk1x7LeNh8SrlijCymp43bdTWI6tZxdbwsrba0W9w4An9lkZPo/ZrVsI+8Z74XUy5h0Uxl2JQC302nuBDjwBXTwQEREBFa+UHKSCihMtTIGMvYbS5ztoaxozcewLW+Jf9QUIuIIJD1Ok1QPytd8UG2yuYNJL3f4nVB2znnap6bZZHzV7xHTHJNcOfK0fVYGsHB1z3lYLjFe2WQuDnm+fp9fd0ILa8qmVOQOvzULBBdKRwdA8Ha3VcO3VOof0uHgr9M7nKeF/2NQ74yWeQCxWCAvaQ3oN1dcJgncwxt9UOLtt9oANvBWBPkvC99zlnuzV6bgsYcBLJrPOxjbveewMbms05PaOama2rTGFn8yosw27Ih6Z7wE0a1hwyV/qsPfkr3hHIeWaRrB6zjYNbmc9+wdtlu7C9FkLLGZ75T9VvzbPBuZ8VlmH4TFALQxtjHTqgAnedp71BDB8PEFPFCMxFGyMHr1Wht+C9iIgIiIClewEEEXBFiDsIO0KZEHPXK6mkwyrfC1gMLjzkJPSx3RfrabtO4datTOV/wBaM9xXSNdhkUzdWaNkg6ntDgN19ixuv0WYdLf/AC4YT0xufHwBtwVGmGcq4TtDgvTHjkB2SWv1hZtiGgGB2cNVNH2PbHKPJp4rEuUOhqeljdK6qpDG3a6UvgPk4E9l0FkrsJZKSYajmi7NwDvQJO06txYnsTDOScbXh0rhJYg2Y1rW77A+kd5ssR+XAHYd7TlvC9MGKAfScN90Hp5XTXnt1ADhf4lW2ZhsAOjzsP2V0kDahzSbEjIkHaL7XW2qStiiuA15FhYhvq+KguXIGvfTVbJ22uy5scgbgixO4lbfg0zxD+NGxvWWzMPB1vNaEkgi6S4qVgj6GHx/YIOiYtN2GEgOlc0/03uA72ArN6SsZLG2SNwex7Q5rmm4c0i4IK5MpYGHbGLfiv43W9NCNYXUD4Sb8xM5rb9DHgSAeLnINd6ZcXdU4m6K51KcCNo6NYtD5HbySB+ELCn0R6G/83rMnNZLjc/O+q+ao2mwycbeS83LDlJA0GGljYSMnS2vbsZ1ntQYZUUzgfV4BUgD1DvASWpc7Mm6omRBXD7dDfAH4KBm7G/lH7KhrKN0HupcXczKzS36uqB33AvdeiHEiXZmzL3LAS0O7HOBDj4hWpoVdjUG5uRWkuip2hvyJlP1vgAcT2u1vTPe5y2XhHLGkqf4U7C4/RJ1H/ldYnuXK8VwvZDUEIOtbqK5zwHl1VQW5uZ9h9B3zjN2q7Id1lvXktjfyqmZI7VDyBrhpuA7sv0f7joQXdERAREQEREBQc621ebFMSZTwvmlOrHG0vceweZ6AOsrRPKTSZJWg+nzcR2QtNsvvD9M8OxBnvLLTBBSgspwKiXZe/zLT2uHr7m+K0Ryn5VVNbJr1EheR6rdjG9jGjJqmrJw45K3PiQePVUQq+oo82gosfZe+lxMs2AflafMKgIlHUQeyfGNf1mt7mgKiysAPqk9gNlXwjAZal2rE3LpefVH7raPJjR7DTjXktJJ1u2DcEGBQQuDA5zHsB2aw79q2zoSZZlV9p8brdz2/ALGeU08tfJ8iw9hkfcGRwyjjAORe7Y3z6rraHITkh8gp9Vzg+V9jI8AhtxezWA52FzmczfuAWTlVoepqpzpIXvppXEklvpxuLsySw5i5+qRuWr8d0MYhT3LGNqWjphN3d8brO8LrpBEHGtTRuY4te1zHDa1wLXDeDmqOouwMX5P09U3VqIY5R9toJG47W9xWvcd0B0sl3UsskDvqu+dj42cPEoOfixQss7x/RBiFNc81z7B9OD0zbtZk8eBWGyQFpIIII2gixG8HMIKcZXqijJ2AncCeKqiH5pZDHEf8PAHWDxQY+wH/ma9kEAO3Pf+yr4bhMk7tSGN8jupjS499tnes+wPQ5VSWM7mU7eo/OSfladUd7kGEMNlsPRRic/Pc2xjnxE+k6x1Gj6V3WsD0gbx0rMsG0WUUFi5hnePpTHWF+xgs3xBWWxQhoAaA0DYAAANwCCdERAREQEREGnNO3KCQvhoWAtY8CaR2YDwCQ1oPSAQXHt1VrWNtsgupK3DYpm6s0bJG9T2tePBwWO1ei/DpP8A12sPXG58fBptwVGgsjta072gqBoYjtZb2XEf7LcVZoUpz/Cnmj9rUkHk08VYK3QvVN/hTQyDqcHxnycFeDXD8CYfVc4dhAd+y87+T0g9Utd4g8Vnkmjuvj9anLh1xvY/hcO4LzHCZYz85FIw/aY5vmFBgjsOeJeaI9P2gR4hX7k1ySE0judN9Qj0RszzB7V7OVeHGCpglI1WyNaQTkD0Gyv+D4VUtrBzMLpNZtnWyYLWIL3nJosR8AUGR01PFSxXOqxrR2Bemi5P1Ffm4upqU9NrTyj7IP8ADafrHPqHSsiwbka1rhLUkTSjNot8zEfsNO0/bdn1WWTKK8GDYHDSxCKnjbGwZ2G0npc5xzc49ZzXvREQREQEREBWrGeS1LVi1RBHL2ub6Q3PHpDuKuqINf1GhKgdsM7B9USAgbtZpPFXOg0X0UbQ0tfK0dEj7jvDQAe9ZaiChR0EcTdWJjY2j6LGho8Aq6IgIiICIiAiIgIiICIiAiIglcoSeqiILPjfqx7yrpT+qN6iiCsiIgIiICIiAiIgIiICIi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http://1.bp.blogspot.com/-BsTEpa5u-EU/Tv89YziDiGI/AAAAAAAAABo/BDb3NsbiUe8/s320/spea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5" y="2545275"/>
            <a:ext cx="2423886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2.bp.blogspot.com/-365igv-bGT8/Tv89X88OrHI/AAAAAAAAABg/_9Zdp-YCBjY/s400/pr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95" y="4382636"/>
            <a:ext cx="2731861" cy="17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7696200" cy="1143000"/>
          </a:xfrm>
        </p:spPr>
        <p:txBody>
          <a:bodyPr/>
          <a:lstStyle/>
          <a:p>
            <a:r>
              <a:rPr lang="en-US" dirty="0" smtClean="0"/>
              <a:t>ENIAC Stats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8229" y="1915885"/>
            <a:ext cx="7532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nnounced in 1946 it was heralded in the press as a "Giant Brain“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Cost almost $500,000 (approximately $5,900,000 today)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tube failed about every two days would locate the problem within 15 minutes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1954, the longest continuous period of operation without a failure was 116 hours—close to five days.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ould </a:t>
            </a:r>
            <a:r>
              <a:rPr lang="en-US" sz="2400" dirty="0"/>
              <a:t>perform 5,000 simple addition or subtraction operations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203201"/>
            <a:ext cx="8316686" cy="63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save </a:t>
            </a:r>
            <a:r>
              <a:rPr lang="en-US" dirty="0" smtClean="0"/>
              <a:t>data for a later use.</a:t>
            </a:r>
            <a:endParaRPr lang="en-US" dirty="0"/>
          </a:p>
        </p:txBody>
      </p:sp>
      <p:sp>
        <p:nvSpPr>
          <p:cNvPr id="5" name="AutoShape 2" descr="data:image/jpeg;base64,/9j/4AAQSkZJRgABAQAAAQABAAD/2wCEAAkGBhQPDxQUDxQUFBQVFBQUFRQUFBQUFBQUFBQVFBQUFBQXHCYeFxkkGRQUHy8gJCcpLCwsFR4xNTAqNSYrLCkBCQoKDgwOFA8PFCkcFBwpKSkpKSkpKSksKSkpLCkpKSkpLCw1KSopKSkqKSkpKSkpLCkpKS0pKSkpKSkpKSkpKf/AABEIAOEA4AMBIgACEQEDEQH/xAAcAAEAAgMBAQEAAAAAAAAAAAAAAQcCAwYEBQj/xABKEAACAQEDBgsFAwkGBwEAAAAAAQIDBBEhBQcSMXOyBhc0QVFSVGGTlNMTIjNxgRSSoSQyQpGisbPR4yNTZHSCpEODo8HD0vAV/8QAGAEBAQEBAQAAAAAAAAAAAAAAAAECAwT/xAAkEQEBAAIBAwIHAAAAAAAAAAAAAQIRMQMSISJREzJBYYHB8P/aAAwDAQACEQMRAD8A6nh1nIeSqlGEaCrOpGcm3V9mo6DiuaEr79Lu1HN8fk+wx80/QPBnt5TZdlW36R7MjcBLNWs1CbpQbnSpzk5Tr3tyhFt3Rmkne5d2ozwlumfH7PsMfNv0Bx+z7DHzb9AwfAqyKTTpUVdcn/a171e+jT+VxshwLsV9zpU7sdVatfdzO7S+RqTbPfEcfk+wx82/QHH7LsMfNv0D1UuAuT3ffSjhi/7Wr0X9foxPQ83tg7OvErf+5ODvj5vH7LsMfNv0Bx+y7DHzb9A+k83lg7P/ANWt+Pv4nmyrm+sSs9Vwo6MlTm4yjUq3xlGLaaTk08eZpoh3x5eP2XYF5t+gOPyXYF5t+gVRF3r6EmtN7Wvx9y7CvN/0CVn6fYf91/RKoIJpFtcfP+CfmV6Q4+V2J+ZXpFSgqra4+l2J+YXpDj6/wT8yvSKlAFsPP0+w/wC6/okcfcuwrzf9AqkAWtx9y7CvNv0Bx9y7DHzb9AqkBFrcfkuwx82/QJ4/Jdhj5t+gVQALX4+59hj5t+gOPufYY+bfoFUi8C1uPyfYY+bfoDj7n2GPm36BVIBtarz9z7DHzT9A6fgJnGeValaErOqLpRhK9Vfa6Wm5rqRuu0O/WUGWVmO5Ra9nQ3qwNsM9y/KbLsq2/SOs4L8hs3+Xo/w4nKZ8F+U2XZVt+kdlwNinYrNf/cUf4cTNZzYwscvaScopq/XdC9ptX3/6dH6wfNcPsr0fhQv6Go6/ebu+qj94+zb4uNSKV0YqDqVJOOGincoqV6V9+k3g7lHG7SizXC6eMMVelpXNR1Sb0Z6paubU+fo1La56fN+zXaqUGtWqOrRw/HD/AOw9Nn0tFaSxV6erG5taWHTr+or1HTm9O7Q6UsY69fTzd5vaVya+nyLlNcs0PJlbCz1tlU3Ges8mVuTVtlU3JHNX58gsF8kSRDUvkjI27oBIAgEgAQSAIAAAkgkAAAAAKJIJICBZWY7lFr2dDerFallZjuUWvZ0N6sFM+PKbJsq+9SO04EU07JZm05KNnou5K+++MIrD/Vf9Di8+XKbJsq+9SO14GVXCyWZRubdlopX3pNulDXcZ9kyfSy7wbp1akas5TvcsY3aS9nCEU6VNKS0L3FN3Xtv8PbOzKlTcKa9lcr4q7SUdek0m8df4385utdoaT9n7zxw09G+9d9/T+B4qtfU7lGTjilc0muZXLF4v5pHabvhi65fMynC+DjK93pp6434PVc/3dJ5sh2v2lKUf7upKF713XKX4NtfQ0220Ri2tJylhenK93Rb1r5NL9+I4M05exlOX/EqSlHXfoJKKbv52039UXP5XO8vsHjytyetsqm5I9Z5crcnrbKpuM8yvz3DUvkjIxhqXyRkbdwEACQQAJBBIAEEgBeQSAAAAkgkogABAsvMbyi17OhvVitCy8xvKLXs6G9WCoz48osmyr71I7Dg4vyKy/wCWofwonH58uUWTZV96kdlwcadiszWKdCg8OdezjgmjFZzfSdVqF0b9XNrjdjG5PXc+Y+dXtzS/TbvWGjq+iXzPor5EXd3T09HeanVs+jFn3fAjkypaJJ1L4U1jc/z5dyX6K73jh9T6lS0qk4wUf0G1dckowuw/FHru14fvw+R5rRYtOSlfddGUdV/511/P3HLq9TPKekxxxl81g8o+7Tei37W7RxWF60lf9DVa7UqtlrtXq6nVi09alGMk1gbHk73aSv8AhXXYa7o6Kvx6DTbbMqNlr464VpybwV7jJt9yOOHxe71cfj2n723l2a8cqDhqXyRkY01gvkjI9bQQAAAAAAAASAAAAAgkAACgAAgWZmN5Ra9nQ3qxWZZeYzlFr2dDerBUZ8eUWTZ196iVxCvKKujKSWOCk0scXgix8+XKLJs6+9RK1JBt+1T68/vy/mPtc+vP78v5moAbftU+vP78v5j7VPrz+/L+ZqAGyVom1c5za6HKTX7zTKCbvaTfS8X+syAAAAAABAJIAEgmGvEDEk2VYo1gQSAAAAAAFAABAsvMZ8e17OhvVitCy8xvx7Xs7PvVgpnz5RZNnX3qJWhZefPlFk2dfepFaEgAAoAAgAgkAACgAb4U7iDCNDpM/Yo9NjsVSvNU6MJVJvVGCbb7+5d7wOyyfmdt1VJ1PY0U1qnUlKa7nGEWv2gjhHRRrlR6MSwLfmct1NX03QrJLVGpKM33KM4pftHG22wVKE3TrwlTmtcZq5/PvXesAPnA31Kd/wAzQFAAAAAAAFAABAsvMb8e17Oz71YrQsvMb8e17Oz71YKZ8+UWTZ196kVoWXny5RZNlX3qRWhIAAKAAIAAAAAo2UY8578m5Onaa0KNJXzqSUY9He33JXt/I8dNYFj5lMnKdsrVZL4VKMYvvqylpYdN1NfeMiy+CfBGjk6ioU1fNpe0qNe9OXe+ZdCPuAFUPi8KuClHKNFwrK6SxhUX58JczT/7amfaAH5fytkudlrzo1VdOnK59D51JdzTTPnVo85Z+e3JijaKFaKXvwnCb524NOH4SmVnVWBGWgAGlAAAJIJAgABAsvMb8e17Oz71YrQsvMb8e17Oz71YKjPlymybKvvUitSys+XKbJsq+9SK1JAABQABAAAAAFHohqLMzH21K0Wmk2r506c4rnehKUZv9uH6ysaTwPqcH8tzsNqp2ini4P3o9eDwnD6rV0NJ8xkfpsHiyNlmlbKEK1nkpQmr0+dPnjJfoyTwaeo9pVADyZWytSslGda0SUKcFe2/1KMVrlJu5JLFtgVdnxtydSy0lrUalSWOq9xjDDv9/wC6VbU1H1eEuXpW+11LRUV2m0oRw9ynHCEL1z62++TPkVWRGsgA0AAAAAAAABZmY349s2dn3qxWZZmY349s2dn3q4GOfLlNk2VfepFallZ8+U2TZVt+kVqSAACgAAAAAAADKMrjemeYyjK4lg+3wf4T2jJ9RzstTRv/AD4SWlSqYXLThfr1Ypp4ayxLBn0jo/lNlnpdNGpCaffdU0dH5Xv5lSxqJ9xkiC2Ldn0jo/k9km5dNapCCXfdT09L5Xr5le8IeFNpyhNStVTSUcYU4rRpQvV18YXvHXi23i8bsD5LMZVEgJlK40OV5MpXmJUAAVQAEAEgogEgIgszMb8e2bOz71crMszMb8e2bOz71cKxz58psmyrb9IrUsrPnyqybKtv0ytSQAAUAAAAAAAABeCQAACAAAgABS8AAAABIACBBIAgszMb8e2bOz71crMszMZ8e2bOz71cKwz58qsuyrb9MrYsnPnyuy7Grv0ytiCSACgAAAAIAAKAAAkzhDpMDbDUSjCdPoMDdU1GkQAAUAAAAAAEgCASQECzMxnx7Zs7PvVysyzcxnx7Zs7PvVgrXnz5XZdjV36ZWxZOfTlll2NXfgVsQAAUAAAABAABQAAA3LUaTdHUSiJ6jUbZ6jUIAAKAAAAAACQBAJARBZuYvlFr2dn3qxWRZuYvlFr2dn3qwVqz6cts2xqb8CtyyM+fLbNsKn8SJW4AAAAAAAAAAAAAAN0TUbYaiURPUajdU1GoQQACgAAABIAABAgyaIAgs3MVyi2bOz71YrMszMX8e2bOz71cK1Z8+W2fYz/iIrgvjOVm5qZUnSq2epCFSnGUGqmkoShJp64ptNNdBw8sx9v5qlkf/Mqr/wARZNor8HfcSGUOvZPFrekRxI5Q69k8Wr6Q0OCIO+4kso9ayeNV9IjiSyj1rJ41X0iDgyGd7xJZR61k8ar6Q4kso9ayeNV9IK4IHe8SeUOtZPGq+kRxKZQ61k8ar6QHBg7viWyh1rJ41X0jZZ8yluc4+0nZlDSjpuNWo5KN60nFOkk5XX3X84RwBuhqLEy1mRtHtn9iqUXRaTXtpzjUT509Gm0134azxLMnlDr2Txa3ojSuIqajUd5xJZQ69k8Wt6J9Pg/mSq+1f/6E6Xs9B6KoVKjlp3rRbcoRuSV+HPgNCrwd7LMllBPCdka5m6lVN993snd8r2RxJ5Q61k8Wr6IHBg7viVyh1rJ4tX0hxLZQ61k8Wr6QHCEndrMrlDrWTxqvokrMnlDrWTxavohHBg77iSyh1rJ4tX0hxI5Q69k8Wr6JdDgQd/xI5Q69k8Wt6Q4kModeyeLW9Ivbf6wcAWZmL+PbNnZ96ueLiQyh17J4tb0Tuc2ub6rkv207ROEp1dCOjTcnCMYaTXvSim29N838yWaWO8ABlQAAAAAIZIAwZrkAEYEoAKzRkAAAAAhgAYSMSQEZRNkQAMiQAoAAAY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QUEhQWFRUUFRUVGBQWGBgXFxkcGBQXGBcZFRcYHSYeGRkkGhcVIC8gJCctLSwsFR4xNzAqNSgrLTUBCQoKDgwOGg8PGikkHCQsLCwpKSkpLCwsLCwpLCwsLCksKSwsLCksKiksKSwpLCwsKSwsKSkpLCwsKSksLCwsKf/AABEIANEA8QMBIgACEQEDEQH/xAAcAAEAAQUBAQAAAAAAAAAAAAAABQIDBAYHAQj/xABQEAACAQMBBQMJBAQKBwcFAAABAgMABBEhBQYSMUETUWEHFCIyQmJxgZEjUnKhM1Ox0RUWJENjc4KDssE0VJKTwsPwRJSio9Ph8Rd0tMTS/8QAGQEBAAMBAQAAAAAAAAAAAAAAAAECAwQF/8QAKREAAgIBBAIBBAIDAQAAAAAAAAECEQMTITFBElEEYYGRoULwUtHxFP/aAAwDAQACEQMRAD8A7VfXyQxvLKwRI1Lsx5AAZJrR7LyrdtP5ulnLHNgMI7l47dmB5FFbJY+Aqx5Td5vN3QTRt2MfBJGGz2VxcFsRLI49FIosdowcgsQpAPDrrZ7OeIrPeQbQJJco8sSlHJyTaTIeOHXkDldBnFAdBO90oOGt0B6gzHI/8qqv43Pn9FHjvMr5+ggP7a0XZW3JFQ5L31vH6LnAG0LX+vjB+2QffXOeetTcDJLGJoJFmibk6HI+DDmpHcfyraEYS2fJhklkjuuCf/jY/wByL/eSn/kiri71aahc9w4z+ZUVrdK30ImH/okT/wDGp88o8f281bO9EvfH/u3/APUqDLDvrztB3j600YDXmTw3okwdUz0xGxHzHaj9tWm3mnxo8YPf2DH8vOKhO3XvFeecr3/tqNKA15kx/GS5/Wxf92Yf/s17LvJOfVkQf3Gf+dUL50vf+VPOh3H6U0sZGtMkZduXZ5XAXwFuv/FIatnbF5/rQ/7vH/8A1WGJj91qdofu/Uip0oDWn7Mr+E7rmbuT4CK3A+WUJ/M1D7cu9qMpEN6WXqnBHFIdPZmRdD8l/EKzu0Puj5/+1edt4r+2mlD0Nafs5/sPbtxYzMYHZGDEywS8TI5PMyITkMeYkU5PPLCuv7p+Um3vSI2+wnPKGQj0+8wvyk+GjaaqK1Da2yYbkASH0l9V0GHX4Nrp7pyD3VqG1t3JIgSw7WMa9oqkYx1dea4+8CR+GsJ464OiGZPk+jKVxTdXyoXFrhLjiuoOjZzOg8GOky+DHi948q63sXb0F3GJbeRZF5HGjKfuup1RvAgGsTckKUpQClKUApSlAKUpQClKUApSlAeMudDrUdd7tWsv6W2gkz9+KNvHqtSVKA1O/wDJpZth7ZBZzrqk9sBGynuKj0XU9VYajurTtoW0tlNx3WLWRiB/CVuhNnProt/bfzbH74xqdGAFddqiWIMpVgGVgQVIyCDzBB5igOZz3ClkW4C20smOzkDcdpcZ5dhNoATz4Gw3g3OrVxalG4XBB8R+zXWpzaO4r26v5gI3gfJl2bca2z5OT2LEEwNz01TONBioCxY5MNqGYxjMmybxuC5iH3rOdj6adwJK49pc4rSM2uTGeFPdFOnjXvEO786rtjHNxdgWLx/pLeQcFxEe6SM6/MaHpmqOId31zWyafBySi4umOMfdH5/vr0SnoB9K8EvcB9KuAueWf2VYqAX6A/TFe8D9Tj4mnm7nmfqaqFl3mrUyCjs+9x9c04E6sT8qvC0XxqsQKOgq3iLMcFOgJqtT3R/WsgCvanxIstAt3AfP91VBW7/oP31XSrUDXdq7nI+WhIjc6kY+zY+Kj1T4r8wa1eN57OcMjPbzgaMuMOB06pKngc47ga6VVi8sUlQpIoZT0Pf0IPMHxGtZTxJ8G0MrjyZW6vlbjkxHfBYJDoJhnsHPiTrCfBiV97pXQ1bIyNQa4FtfdGSPLQ5lTqh/SAeHSQf+L8VU7q773FjgRMJYAcG3kJ4R3iJsExN7uCvug61ySg48nZGalwfQFKgN1997a+GIm4ZAMtBJhZF8cZwy+8pI8elT9ULilKUApSlAKUpQClKUApSlAKUpQConeHdeC9QLMh4kOY5UJSWNujRyLqp5eBxqDUtSgOY7f2RLBwm/ElxFF+i2pbDhvbcf06IPtUHVgCDjLLrVt7zgQS3JSe3b1NpWy8UZHL+VxLnsjnm65Xv4eVdSrVdoblGORp9nSC2mbJeIjNrOf6aIcmP6xMNqedSm1uiHFSVMhDFgKylWRhlXQhkYdCrDQiqawoYeCcxxKLC6cktYTnisbrva1kX1GOR6gB+8h51i7X3tgt5EjuEmtpWzxRyJlUx7Syr6MkZPJlzy14a64Zk9pHHPA1vEl6VRFKGUMpDKRkMDkEd4I51XW5zilKVIFKUoBSlKAUrziHeK87Qd4+tAVVDba3bjnyx+zk/WqBk9wkXk4+Oo6EVLq4PIg1VUNJ7MJtbo5ltDZ8ts6mUFCrZjuI2IXPQq4w0b+B59C1b3ut5W3jxHfgyJyFwi+mP66NfW/Egz7vWsyaDIIwCCMFGGVIPMY/6FaltLc/m1ocY52znA/unPq/A5XuK1yzw+jqhn6kdzsb+OaNZInWRGGVdCGU/Air9fOOxNvXFlKxgZonBBkhcHhb+tizrno6kHubFdb3S8psF2VilHm9wdAjHKSH+hk0DH3ThvA8652qOpOzc6UpUEilKUApSlAKUpQClKUApSlAKUrWNu7ckdmgtW4eE8MtxgHg70iB0aXvJyE6gn0arKSirZKVlnffbVqUa1kg89lYcQtUAJGnovJIdIB3OSD90GtJFtdpD2V/brf2mSRErmS7thk8PZSsFMxA7sN3HFbZY2CQrwoMZJZiSWZ2PN5HOruerE5rIrjl8l3twaKBpttbOkfbWMpvrUaMAP5TCRzWaIAFyPAB/dbnWbs7a0c6hkYHPcc/HH7uYqRvdgq0nbwu1vcgYE8WMsPuzIfRmTlow6aEVBbTWN5M3gWwu3OFvYsmyuCOQuFJHA/wCIhtNHPKuvB8npfj/RhkwqXP5JWZCRocGsB5WBwSaoa+mtnWK8TgZtEkB4o5fGKTTi014ThvA86khwuAdCO+vUx5oyPPyYpQ5I7tT3n6mvOM95qTEK9w+lVBa28jKiKwfGqhC3cfpUpSo8hRGi1buqoWTeH1qQpTyYowo7RgcggVmDxr2qWkA5kD51VuyeCqrU0AbwI5EcxVLXiD2h8tf2Vafaa9AT+VVbRDaI/amz45sJcrqvqSro656qw1Hw5HqDWp7Y3elgBLDtof1qrkgf0sYzj8S5Hfw1t91dFyNMYqmC5Kcj8ulYySkTDM4P6GDup5Tbi1CrITdW+mAWzKo/o5CcSDHsuf7Q5V13YO8cF5H2lvIHAwGXk6H7siHVT8flmuP7Q3XimJe3IhlOpTH2TnxUeqfeXXvBrXUkmtZ1Pp286+qykekOvC3qyp3qQfECueWNo9DHlU+D6VpXNt1vK4rYjvwI20AuFz2Tf1g1MR8dV8V5V0dHDAEEEEAgjUEHkQe6szYqpSlAKUpQClKUApVm8vEijaSRgiIpZmY4AAGSSe7FcZ3z8sl1HM0MCKglThRSD5zHkjhkYckdw3oxkZX0CRrigOgbx7zlpvM7VvtAA08q4PYIfVAzp2z+yPZGWI0ANmGEIoVRgDQD/wBzqTnJJOpJJOtRO6ewPNLdUY8UzkyTSEli8jasSx1bHIE92epqZrzM2Tzf0NoqhSlKxLHjNjnWBeMJFKMoZGGCrAEMO5gdCPCqribJ8BVqosukQEmzJbeNo4VW6tG1bZ9wcqP/ALaVs9mc6hToDqMGsLZ6kljYPJIU/SbPuPRu4vwFjiZPic8sMTpWzy3AX491Qe3rWKUCSUiJo9UuFbs5Iz7svT4HTwrsw5pfy/PZnOC6MnZW8Ec+QDhlPCyMCrKeqsraq3gfzqTrSrjivbOCZiDePfNaw3iAI8kEYJaSVR6MgCo3MdB45mjuWCNb28J8DCv5COvWhmnXF/o8+eCN7OiaLVbZ/eUfT99RH8R4+t1en+9jX9kdXBuTb9ZbxvA3Lf8ACoq2tP1+yuhH/L9EgXH6z81/dVBZP1p/2h/lWMm5tsBj+UH43U/+TAUbcy0PONz8bi4P/MqNSfpDRh7ZeYRdWJ+JNWy8A6/4qo/iRYf6qnwLzEfQyEVdj3Ssl5Wdv80Df4iajzn9P79xo4vr/fsWmv7Yc2X5k/51jvvFZLzkiHxZP8zUpHsC0Xla2o/uIv8ANavx7LhGi28A8FhiH7Fp5z+n4J0sXpmo3nlHsY2K4L49pBGy8uh46xz5VLb2YZT3aJr9Ca6EkLD1Ux+FAP2Cr3239IAPBhU+c/Y08fo52nlI4tI7K5Y9wU9eXJTVF9vLNcRsjbJuZEPekmh6EERZUjoQc10KSdh6zEaZ1bAx8zWHJteIHDTxA9xmjz9C1R5y9kqEF0cptNlX/Fg2VyUPqkp6YHQMSFB+Jx41LbC3xvdmrLJFGzW8DhZ7eRo+BCWxhcOWifJ5KMZ5r1rdJN6LRed1b/76M/satNOz7W4BtLe6Ez3U1tF9nGOJI1nLu7MoxIRxuS510GeprJo2TOzfx6tP1gpUD/8ARTZ33Z/9/J++lULm/UpSgFW7i4VFZ3YKqgszMQFUAZJYnQADrXs0yopZiFVQWLEgAADJJJ0AA61yrfbfQzBAi5DYkggfOGGfRu7tOkQIzHCdWOGYaAAC1vxvm0zosXuvFE40Qc1u7lDzbkYYG8JGHIDTdytji42pxnLrb8UjO3pMzg4DO3VmmZmz/Q1ccdjFLMxLkBpHdjlpH72PUk4H5Vs/kZseGG5kPMypFnv7OMM3/jmc/Osc0qgy6RuuKVnO4AJJAABJJOAAOZJPIVTb3CyKGjZXU8mQhlOO4rkGvMNLMOrF1JgY76mhAx9k/SvfMWPs/XFKYTNYqxcz40HOtw/gvvCj44/dUTcbNjyS0kevRV4v2VeGO3uWeQ5tvXvG0OIoOFp3GdSuEXOOIhmALEnQE64PdWhyWkt1KyqJLifs5C6yesnCV1RfVzgkBV56YNZm9V8gu7tggkfzho1yucKuETTx4ThRqde6p/yfbwwWyLC6ETT3HAxTDDUqqswGAi8bFMLnVTzxXpwgoo55StklabdQ3acNtdrBZ2629tF5vI0mWx20jgDRvRC89dT1NZQ8plsfViunwSNIlA056tIOunfWrbb3ta+gzIpjCTB0QM4DxE9mwcA6yI3C/dgnHI1rt3aSxSoLcsxmbh7NjxZbTHPX59Mc61UqRRpNnVtm73NcRiSCxuHQlgGMlvHnBKn1mzzBqRhur1hldnj4veRAfPhQn8qsbBQW1vFCBkRoFznmebH5sSfnWx7P2oAmoPM91cmT5MktjRYiIA2gRpZWy/ju5G+foR1qllv5ezSNDHa2qzBJSsTmUszxH04tSB2mMkDkeE6100bUTx+lc/8AKXscLjaFs3A8bIZCByKkCOYDGpXRGHVG92qY/kyk6f2DxpdGJu9vnd3dwkJktIO0VuBvNmf019aMhpBh8A6H7pHPGdx/gG/PPaKL/V2UI+nEzVznb8azRRbStsR9s47YJ/MXSsMSr7rOACeuVPtGup7qbfF5apLjhfVJE+7Iujj4Z1HgwqcuWaXlF/8ARGK4MQbs3J9fad0fwJbx/T7M4HhXn8TGPr7Q2g3wuAn+BBp4cq2Slc2tk9l/FHCt9w8F9JBHcXRRWtlHHcSsfTQvJrxa5H7ajWsUPrcTaY9J3b9rVkbzXQn2pO41HbSEfCJVt1PwyH+lZOytly3UywQAFyOIsfVjQHBkk8ByA5k6DqR6UL8VZmWdiboi7m7KKNBwgNLKwBWFNcuxPM4B4Vzrg8gCa2VdkW0vAsEKLaQ47Nii9pdMP56ZuHiMec8K8jnOAOEVnCCIxC2ttbRTmWU+teSDQsx6wAjlybAA9Aelk4dnWOJeOWTIROQ0xlnPsxrkZbxAGSQDtGPbKN+iiDZ3G6xW8SNI+cLwgKo9qSQgaINMnmSQBqa6Vu1uzHZxkL6UjkNLMQAztjHT1VA0VBoB3nJPm7O7SWkZ145ZMGWUjBcjkAPZjXJCr0yeZLEzNVk7JSoUpSqkiqJplRSzEKqgsWJAAAGSSToAB1r13ABJOABkk6AfGuWb8b4CZV4VDxP6VvA2QLnhP+kXAHKzU6qp1lYD2cZA832317ZUCDiR/TggfIEwB0urpeYtlIykZwZGwSMAVqlpasSzyMzu7cUkjes7HqfDoANAAAKptrdmZnkcySSNxSStzY8vgABoFGgAxUiBUNl0iJ3oH8mYdC8S/IypXRfI5aKdnFiMlrm5J+UnD+xRXON7WxasfutEfpKlbx5Jbkmwdc+pdXC9erB/+OsMzqBPZM+VawL7Nl7LH2bRyug5vHGwZ1x109LHXgxWh+TPeMWd12Z0guyFIHqrN/NuOgD+oe89nXVSK4lvNu/5rcSW+CIyOOI/0bHQA96Nlf7KnrWeCamnArJVud6baR6D61Za8Y9cfDStW3O3m85tVZ9Zoz2cviygen8HUq/9ojpWXfXDE4zp3D/rWuSTknTNIqzPudpKOvEfj/nWsXFyxJB0HcKzax7m3zqOfdSEqZp4o5rvhsl4JWuUBeJg7kAZ4JSqjiPXhYKBnoSeWagrN14JWjYFkYFWyNezCsh+bAt8WNdbIqNfdu1LcRt4S3f2a/sxiu6GalTMpY7exzZk86WSKBGkJdmThGgDt2il29VMBipyehFbtuxun2GJZ2Ek4XhB9mMY1Cd7Hq3/AEdiiiCjCgKB0AAH0GlXUjJ5VWeVtExgkeKuTgVJIuAB3Vbgg4fj31drinKzZIVmG1VoyjqGV1IZSMghhggjuxpVm2iyc9BWbVUVkyPg3ft0heBIUSKQMGjUYDcS8Jz3nAAzz0FaFu9cNsvaJtZ2+zuCqpIT6+MiGT8XONx38J5V02sWfZkTyLI8aNIgKq7KCQCc4BPjrWsZ1afDKNGWGPeaj94tum1tZZs5KKeEd7n0Y1+blRWfXM/KpthpJYbGDLyZD8C82kb0YF+WWfX3aY4eckhJ0jUd2tmSTyiKEccsh4FJzw4T9JK5HJONmJPXQDU10CGyVUaytTxRZxd3Q0e5caNEhHqwrqpwe9B7bGzu5sLzeI2kD5Y4W9vEPUD/AEW1boBk8Tjlk+0cLsmFhRUjj7kjijAyxx6KIOXIHU6AAkkAE17EY9s5ZS6RgyW3AERULyOeCKFMAsQOWeSIo1LclA+AO97q7ri1Qs5DzyAdpIM401EcedVjUk4HM6k5JNebsbtdhmabDXMigMw1VFzkRRZ5IDqTzc6n2QJ+olKyUqFKUqpYUpSgOW7576dpCZGRvNDKYIYWBU3cwZh9t1jtVKtlThn4SCANDphZ2dpJW45ZCC7nTloFUeyijQKOQ+dbZ5RtiPBdccaxy298G7azlOI5JkAOY2H6KZowxDj2ojnnWpLYEK72hknij/S27j+WWv41H6aLuddcd+DRolNElGoA0qqsCzvQVBUhlOoI1+lZytnlVTQwdv2vaW0yDUmNsDxA4h+YFTPkZvuJbtOnFDOv97FwsfrGKxahNy7kWd+EY4Ri1sc8sSMJLdj4ZwmfeNZZY+UGiOztD3IHLWtS8oGyDcW/aIMy2+ZFAGrKR9qg78qAR7yLWx0rz4ycXaLtWcm3T235vdI+R2M4WKQ9Bk/YyfAM2Ce6Q91dUuIsjxFcp3q2ELa5ePH2MwaSMdACcSx/2WOR7si91bvuJtw3FtwucywHsnJ5sMZjc/iTGfeVq6fkRUksiKQdOiRpWZNbZ1HOsRlI51xHQnZQ8QPMVaNmvjV+lSpNElpbVR0+tXQKV6qk6DWobbB5VyKEsfDvq+mzzjLaeHWr6rjlSirl6CrgYFe0pVigpSlAYe19qJbQSTSerGucDmx5Kq+8zEAeJrkuxmxOLu7tmuojM5uAERw0kkbxxxqjEcYVnUYGcYHXSpvbe0jtKZuF+y2faHL3H6xxoey+8RnhU4OOLOpKipuyt1RUmlTskjAW3twCTGG9EZQetcPxYwMkcXCMksT6XxsXirfJhkkXtiWws7KCNgeJUROBRxM0jalEA9Zi5bH10GTW67rbtGP7e4ANwwICg8SwoTns4z1JwOJ/aI+6FAt7r7tspFxdKO2IPZx5DCBTpgEaGUj1nH4V0yW2iumUr2KRjW4pSlVLClKUApSlAR23dgQ3kRiuEDrkMDkhlYcnRhqrDvFct3k3TnsmWVpHZI/0e0IsCaEfdulAw0fe2OE+0F512OvCKlMHCJo0mcdp2drcyH0Z1yLK7J5doB+gnP3hofe0FY7GSGQxSo0UqjJjbqOXEhGjp7y/PB0roO8vk5ADtZopRs9pZNgRNnUmAnSJvdPoE/cOWrS45x2ZgmSS4t4mx2Zyt9ZNj+aJ9JlA9g6kYwXXSjV8BSopjlDcvpUNvJYAjtegXgkx93OQ2e9SSc9zE9KkbuxaFFlWRZ7ZzhLtNFznHBOv81JnTXQnT0T6NXI5gww3XTB5HwqnBpybHuNvP5zEY5T/ACiEAP0415LKPjyPc2e8Vs9cUlgktJkeJuEqfsZDqNecMnepGmvMY6iun7r71x3iHA4Jk/SQk5K+8p9pD0b5HBrgzYvF2uCyfR7vfsHzq3Kr+ljPaRHl6YB9E+6wJU/iz0rm+723fNbhLjURn7KdTzCFuZH3o31Phxiux1zTf/YQgla4GOxnP2mdAkmMEn3ZAP8AaB+9VsE07xy4ZWa7R0uvGUHnWu+T+5kexj7QH0SyIzZBeNTiNjn3dM9eHPWtjrmkqdGiZZNqvwq6mzFIGp/KvazQKihbMVdmoO8/E/urISMDkAPhVVKEWKxZUwayqpkTIoDEpQisXaO1IrdOOaRY172OMnuUc2bwGTQkyq0bb23PPmktreTgtYgfO7sHAAGSYom5ZIB4m1GM/PA2hvBPtN2ggzb24HFK7aPwdTIQcIpA0jzk4JYhQRWXsyyiMSkAR2EHpoG07dlOe3m01TIyoPrHDEY4RXdg+PvcjKc6MjZ9qnAkjL2NrAAbeEg57hNKupMhLegupHFnV203fdfdtmcXV0uHGewhOvYqRjjccu3YE5Psg8I9om3u1u80rrc3KlQp4oIG0K900y/rT7Kn1Bz9InG412t9IyS7YpSlVLClKUApSlAKUpQClKUAqB3l3Piu8PkxTqMJOgHEBz4XB0kjz7DfLB1qepQHFr2wuLKc8XDDNL6PFgvZ3gx6rqfbxnQ4ca4LisH+DVlJ80QxzKOKTZzsOIDq9jIcCWP3Dy5ejotdv2hs6OeNopkWSNxhkYZB+X+fSuZb0+T+SEcUYkuIEPEvCT53bkcmicelKo/2x79W2fJHHBqKXCyIyuOJTlWUgggjmrKdVYHocEGoW+sXt2WRWfhTVLhD9pH4PjmvjjB9oda2S4ukmCvcyKGOFj2nGvosBoqbQiXQgHTtBjHu61YlWSCQRzLwORxLg8Ucq/fhcaOuMeIzqBVGqLppklsDyl4AS9AHdcxjMZ8ZEGTH8RlfhW829ykqBkZZEPJlIZT8xoa5PPsFHy0J7JuZAGUJ8U6fFcVFpFcWrl0WWE9ZbY8SN4vHjUfiU/GuWfx0947F7aO5UrluyvKfcAYcQ3QHVT2MnzGCufktT9v5U7c6Sw3EXjwCRfrGxP5VzvDNdE+SN0UaisytMg8p2zs63IXH3o5V/wCCsh/KnswD/SlPgqSk/TgqmnL0w2ja6Vpc/lasx+jS4l/BCVH1kKioy88rMhz2NoF96eUf4Iwf8QqywzfRFo6PUdtjeG3tRm4lSPPJScu34Yxlm+Qrkl1v1eXBKi4Y98donAB8ZBlx83FR0WyZMk4WInmxPaSH4nOM/FmraPxn/JkWbbt7ynSOf5KghXl2s4Bc93BEDhf7Rz7tazDbzXlxwhmkmxlppPSESE6seQUc8IuM/DWq7Hd+L7O4ljNwrMUtoWPp3cgGpGMCO2TmzgDOO6pTd3cu4g7S3kkAtHCSysvos7cJDxK+ciPQcTHXAHLiNdcMSjwikpeyT2fYxSR8EeFsIiWeRiM3TrqzO3WEcOp5Nw4Hoit23a2AblluLhCsKENBCwwWI1E0yHljQoh9X1iOLAWxu3u952UlkThtE4TDFjAm4fVkdekIwCie1oxGOGt/rVvpFEr3YpSlVLClKUApSlAKUpQClKUApSlAKUpQClKUBqG824KzM01sVinb1wR9jP4TKOTf0g17+IaVzdYXh47ZoeJFPHJs6ZsMmuktjMPU1zgqeE5I9E6V3eoneHdiC9QLMp4lyY5UPDLGT7Ub8we8cj1BFSmRRxSWDhQzRO01upw7leGe3P3LyIer/WL6J645m/Bdg4yefIjkak9vbAnsZVkdzGw9GPaEYHAwOgju4/VGTjRvQPslTpUO9sHkCIiW1y2T5tnhtbg9TZyNpDIf1TaHOmOdQ4+iyl7Kr3ZEM36SNGP3iPS/2hr+dYbbrxew0qfCQsPpJxVft7zBZSGDIeF43BV0PcynUH8j0rORweVVNCEfdg9J2/tJG37AKpG7D/6xj4RIP86n6E0sikQa7qj2p5j8OBP2Lmr0e69sNWTjI6ysz/kxx+VSccobkc/9datzzAaddP8A5oKRYlu0QcK4UeAwB8MaUtLRJEM04Y2obgVE0e7kzpBD7mh43GmARnRiKreyWRHmnZltY24HKfpJ5Dyt7fvcnRmHLUaHJWa2bZPNKJp1VWC8EcKY7O3i5LFEBpxYwGYczoNAKvGNlJSozNj7PYsbicL2zqEVV/RwRD1IYR0QdT7R1qX2Fsbz8h5B/I1OQD/2kg6Ejrbj/wAwgewPStbI2SdoOc6WSkhmBwblgcGND+oGCGYeufRGgbPRI4woAUAAAAAaAAcgB0FWk+kZpds9Ar2lKoXFKUoBSlKAUpSgFKUoBSlKAUpSgFKUoBSlKAUpSgKJoVdSrgMrAqVYAggjBBB0II6VzbenybcCN5snb251a0Y+mnjauT0/VkjHssPVrplKlOgfP1w4ZAZ2kljjyiXiLm8tsHWO5Q4M8SnmrDiXXlVlpGiKdoVKyforiM8UEw9xvZfvjb0h411/enchbkmaBhDc4H2mMpIByWdBjjHQMPSXocaHld3siS3lki7JY3k9Kawm9K1uQOckLDQNyw64ZTjiC0qwnRcjuQeelVFOLny7v3/uqLEBCu9uJJI49ZbaTW7th3kf9og7pF1A51etb4MoZGDKeRGoqlGidmZcOB+Lp3/XurFt7cSl3kdo4IcdvMPWPF6sEI9qd8jAHq5B5kCvEhMhf0xHHGvHPcMMiJDywPblbkidTry5ytnbcfZsUMUUWfN7YnJj4s5lmOfTuHySSfV4sc81aMbKylRXbwGRkkkTs1jXgt7Yepbx8se9Mw9Z+euKndgbHa9JUZW2UkTSglTIRoYIWGuOjuOWqjXJXD2Psd7+UxpxJbxtieYHBJA1hhP3+XEw9UaesdOp2VkkMaxxKERAFVFGAAOQAq7dbIzSvdldvbqiqiKFVQFVVACgAYAAGgAHSrlKVQsKUpQClKUApSlAKUpQClKUApSlAKUpQClKUApSlAKUpQClKUAqP23sGG7iMc6BlzkHkyMOTRuNUYd4NSFKA4xvXupLaMrys5jQ/Y7Ri9GWHPIXIXQDoXA4D1Ck1qe1iytxSGO3nflcqp8yuc9ZkUHsJsa8SjhbqAPSr6SdAQQRkHQg8vnXOt5vJvwK7WSB4mz2li2OAg8zbE6Rt14D6J6cJq13yRxwaZsSLto4jw8MMeHRSPSmlKgPdTZ1JJyI1PqrjAGlT+ztkyXkphiJRFI7ecewCM9nGf1zAj8APEdSoMJuBZz3aeaokkXm7NFLPIuOzUMeEKramYrgcJGFxxHTAPadkbIitolihXhRfmSScszMdWYnJLHUk1N0qRFW9yrZuzY7eJIYUCRoMKo5D/MknJJOpJJOtZVKVQsKUpQClKUApSlAKUpQClKUApSlAKUpQClKUApSlAKUpQClKUApSlAKUpQClKUBDbH/ANKvf6yL/wDGjqZpSgFKUoBSlKAUpSgFKUoBSlKAUpSgFKUoBSl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8" name="Picture 10" descr="http://soc82.com/wp-content/uploads/2012/11/cd-r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9891" y="4441370"/>
            <a:ext cx="2556865" cy="2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://upload.wikimedia.org/wikipedia/commons/thumb/8/86/SanDisk_Cruzer_Micro.png/220px-SanDisk_Cruzer_Mic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04" y="4798218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90" y="2386697"/>
            <a:ext cx="2878696" cy="22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Information Processing Recap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 smtClean="0"/>
              <a:t>To give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Processing</a:t>
            </a:r>
            <a:r>
              <a:rPr lang="en-US" sz="2800" dirty="0"/>
              <a:t>: </a:t>
            </a:r>
            <a:r>
              <a:rPr lang="en-US" sz="2800" dirty="0" smtClean="0"/>
              <a:t>To change or use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Distribution</a:t>
            </a:r>
            <a:r>
              <a:rPr lang="en-US" sz="2800" dirty="0"/>
              <a:t>: </a:t>
            </a:r>
            <a:r>
              <a:rPr lang="en-US" sz="2800" dirty="0" smtClean="0"/>
              <a:t>To send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Output</a:t>
            </a:r>
            <a:r>
              <a:rPr lang="en-US" sz="2800" dirty="0"/>
              <a:t>: </a:t>
            </a:r>
            <a:r>
              <a:rPr lang="en-US" sz="2800" dirty="0" smtClean="0"/>
              <a:t>To receive</a:t>
            </a:r>
            <a:endParaRPr lang="en-US" sz="2800" b="1" dirty="0"/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Storage</a:t>
            </a:r>
            <a:r>
              <a:rPr lang="en-US" sz="2800" dirty="0"/>
              <a:t>: </a:t>
            </a:r>
            <a:r>
              <a:rPr lang="en-US" sz="2800" dirty="0" smtClean="0"/>
              <a:t>To save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 smtClean="0"/>
              <a:t>A machine that follows a set of instructions to change and store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7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History Milestones</a:t>
            </a: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type="tbl" idx="1"/>
          </p:nvPr>
        </p:nvGraphicFramePr>
        <p:xfrm>
          <a:off x="990600" y="1600200"/>
          <a:ext cx="7696200" cy="4473576"/>
        </p:xfrm>
        <a:graphic>
          <a:graphicData uri="http://schemas.openxmlformats.org/drawingml/2006/table">
            <a:tbl>
              <a:tblPr/>
              <a:tblGrid>
                <a:gridCol w="1244600"/>
                <a:gridCol w="6451600"/>
              </a:tblGrid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Notebook computers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computers introduced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Mouse and icons became important tools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World Wide Web was 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 use began to grow rapidly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PDAs (handheld computers)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 PCs introduced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Handheld computers, smart phones, and other computers are becoming smaller and more powerful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Text Box 26"/>
          <p:cNvSpPr txBox="1">
            <a:spLocks noChangeArrowheads="1"/>
          </p:cNvSpPr>
          <p:nvPr/>
        </p:nvSpPr>
        <p:spPr bwMode="auto">
          <a:xfrm>
            <a:off x="1036638" y="6243638"/>
            <a:ext cx="1184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Lesson 10</a:t>
            </a:r>
          </a:p>
        </p:txBody>
      </p:sp>
      <p:pic>
        <p:nvPicPr>
          <p:cNvPr id="4120" name="Picture 71" descr="laptop on cement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r="12552" b="20079"/>
          <a:stretch>
            <a:fillRect/>
          </a:stretch>
        </p:blipFill>
        <p:spPr bwMode="auto">
          <a:xfrm>
            <a:off x="7202488" y="1566863"/>
            <a:ext cx="1393825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73" descr="PlamOne P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25">
            <a:off x="7437438" y="3259138"/>
            <a:ext cx="874712" cy="183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WordArt 7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03463" y="2425700"/>
            <a:ext cx="13858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Macintosh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The PC Race</a:t>
            </a:r>
            <a:endParaRPr lang="en-US" sz="3600" i="1" smtClean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The space industry’s need for computers led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Smaller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Faster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More powerful computers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Computers in common</a:t>
            </a:r>
            <a:br>
              <a:rPr lang="en-US" sz="2800"/>
            </a:br>
            <a:r>
              <a:rPr lang="en-US" sz="2800"/>
              <a:t> devices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036638" y="6243638"/>
            <a:ext cx="1184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Lesson 10</a:t>
            </a:r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6051550" y="2393950"/>
            <a:ext cx="2301875" cy="3603625"/>
            <a:chOff x="3812" y="1508"/>
            <a:chExt cx="1450" cy="2270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812" y="1508"/>
              <a:ext cx="133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Flat Screen TV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927" y="3558"/>
              <a:ext cx="133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>
                  <a:cs typeface="Arial" charset="0"/>
                </a:rPr>
                <a:t>©GettyImages/PhotoDisc</a:t>
              </a:r>
            </a:p>
          </p:txBody>
        </p:sp>
        <p:pic>
          <p:nvPicPr>
            <p:cNvPr id="6153" name="Picture 10" descr="flatscreen 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3" y="1727"/>
              <a:ext cx="1230" cy="18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8712" y="289832"/>
            <a:ext cx="4486275" cy="6400800"/>
            <a:chOff x="2398712" y="289832"/>
            <a:chExt cx="4486275" cy="6400800"/>
          </a:xfrm>
        </p:grpSpPr>
        <p:pic>
          <p:nvPicPr>
            <p:cNvPr id="1026" name="Picture 2" descr="Technolo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12" y="289832"/>
              <a:ext cx="4486275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8712" y="324008"/>
              <a:ext cx="4486275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20 years later and all of these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hings fit in your pocket.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Communicating with Computers</a:t>
            </a:r>
            <a:endParaRPr lang="en-US" sz="4000" i="1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908050" y="196305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5400" dirty="0" smtClean="0"/>
              <a:t>How do you use the computer to communicate?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Personal Computer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08050" y="1600200"/>
            <a:ext cx="777875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 small computer designed for an individual user 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Examples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Desktop model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Laptop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Tablet </a:t>
            </a:r>
            <a:r>
              <a:rPr lang="en-US" sz="2800" dirty="0" smtClean="0"/>
              <a:t>PC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Others?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8200" name="Picture 8" descr="http://www.digitaltrends.com/wp-content/uploads/2012/10/samsung-series-5-ultra-touc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61" y="210291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hIPDxAQEhIQEBAPDw8QDxAQEBAPDw8QFBAWFRQQFBQXHiYeFxkjGhIVHy8gIycpLDgtFR41NTAqNSYrLSkBCQoKDgwOFA8PFCkeFBwpKTUpMCksNCkvLCk1LDUtKSkuKSoqKSwpKS81LS4pNSksLyopKSkzLDApLik1KjUpKf/AABEIAMABBwMBIgACEQEDEQH/xAAcAAEAAAcBAAAAAAAAAAAAAAAAAQIDBAYHCAX/xABVEAABAwIBAw0IDgcHBAMAAAABAAIDBBESBSExBgcTFCJBUVNhcZGS0RUyUnKBk7GzCBcjNUJUYnN0obLB0tMkJTM0Q4KUFkSDpMPi8ITC4fFjoqP/xAAYAQEBAQEBAAAAAAAAAAAAAAAAAQIDBP/EACURAQEAAgEDAwQDAAAAAAAAAAABAhEDEzFRBBRBEiFCkQWB0f/aAAwDAQACEQMRAD8A3iiIgIiICIiAiIgIiICIiAiIgIiICIiAiIgIiICIiAiIgIiICIiAiIgIiICIiAiIgIiICIiAiIgIiICIiAiIgIiICIiAiIgIiICIiAiIgIiICIiAiIgIiICIiAiIgKDngZyQOc2UVqLV5lB7q6drnEtiwMjbfctBja4kDhJcc/Mg2zthnhN6wTbDPCb1gubq7LAaSNka0jeL2gjyLx6nLZ3puiQdquh1TtlnhN6wTbLPCb1guSJMsScc7zh7VT7rycc/zh7U0Ou9ss8JvWChtlnhN6wXIhyvJxz/ADh7VTdlaTjn+cPaoOv9tM8NnWCbaZ4bOs1cduyrLxr/ADh7VI7Kk3Gyecd2oOx9ts8NnWaobbj8NnWauNTlObjZPOO7VIcpTcbJ5x3ag7N27HxjOu3tUNvxcZH129q4y7ozcbJ5x3aod0JeMk67u1B2b3Ri42Pzje1SnKcPGxecZ2rjPb0vGSdc9qht6XjH9d3ag7MOV4OOh86ztUpy1T8fB56PtXGu3peMf13dqbdk4x/Xd2oOyu7dPx8Hno+1O7dPx8Hno+1cabdk4x/Xd2ptuTw39d3ag7Sp62OS+CRj7acD2utz2KrLlLWsyvNHliiwyPtJMI3guJDmOBBaR/zQurUBERAREQEREBERAREQEREBaR1wpLZSqueL1LFu5aG1zpbZTqf8L1TVYNUaojeqlPifYavNV9lp153nxfshWbQglso2VURqcQpoW+FRwK42JMITQt9jUCxXVkCaTa0sivNiB5OZQNDfQR6E0bWiK4dROG8fJnVExkKKlRRsoICIiAqlP338r/sFU1Vp++/lf9goMl1tPfnJ/wBJZ6CuuFyPrZ+/OT/pLPQV1wgIiICIiAiIgIiIKctQ1nfOa3xiAqDsrQDTNEP8Rnatd6qpsWUKhr2iUMNOyNj+9GNriebRpHAF4lexkbS409PYZzneTboHpVjGWVnbHbbhy7TDTUQedZ2qUaoaU/3iDzrO1c+5WrY2E/o1Medso9DwsVrcux5xtOlzgi4fWgjlFp7JqeWcc8r3ws/X+uuIZ2vGJjmubwtII+paB12ZLZVqeaH1TVl2sBlF8tDI17sQhlLGcOGwdY+Vx6VhWvA62V5/Fh9U1I6tY5UN5Xfy/ZCtLK6r/wBqfJ6AqbQrraW6Uw8hVY6sjSAVEMbwqo2NnCehbnHaxc54V4qmM6Wkcx7VdMZEfC6R2K0hp2OIa3G5xNgGsuSeAAL0q3IclLfZmSxFpwuDmd67wXWO5PIV0nDk53lk+y3dTx71xzlSGjG8fQqjHR+F0tKuIqcO70h3IAbq9G1m8ulltTlTYCvYGQ374w+M5o+o2Kg/IpHwgeZa9vl4Z9xj5eWwW/8AZCqYxvtvz2P3KtLQOCtJIHDhWbwZNzmxqZ8MR+DbmVF9FHvEhQLXKUh3AsdO+G/rnlRkowN/6lQdArwU7zoaegqtHkiV3wD5cys4M8vgvNjj3ry9iKqQQuvexthf9gr2o9Tz/hGNvjSM9F1WmyXHHG87K1zwx9msDjc4Tvmy6+0yktvw5e7wtkl2n1svfnJ/0lnoK63XI+tn785P+ks9BXXC8T1iIiAiIgIiICIiDVuqb3yqfnKT1T14eX5Pc3+KV7mqb3xqfnKX1T1jOqGXcO5igxDLk2c+VYfUuu5ZNlRrpHFrGue43s1jS9xtnOYZ1jdVSSMzvjkYCSAXscwEjSBcIN7exzP6HVfSP9NixLXkP64n8SH1YWW+xz/dKr5//TasS14/fifxIfVhWDWNf+0Pk9CkbZVMoftHfy+gK2SXQvYYmnSV6dNTwfCd9QXgXTEeFenj55h+Lz8nDc/y02RqUmpIqhj8R9zDpMLhcSFjS9sQwi+6c1rT8kuWT6o62jjile5sMklW3ZRiic1743yRsFQcw2MPbDPLbMSalmbMtIiQjOCRblVerylNMQZZZJCA1oMj3PsGtDWjOd4AAcgXa+rmVl1rXhxx9LcZZve/Pdnhy9RN/Z09Ozg3GyEeV5Koy6p2HMJHNHAxoaOgLAcSiCu09dfjGON/jsb97nazB2U4DpMh6oUwypSt0seeeUg9ACxJjgOH0Kq2cD4I8uddJ6q34h7HGdrf2yV2qKmbohc7xpHWVtLqpb8GGJvOHOP1leKarkHQoCpHAOhTr5eZ+mp6XCd5b/b0zl5zt4DxWsb9ybcxfCPSfuVg2sHgjyKo2qbwJ1Le9LwydsdLvOd+/wDMfvVGUO5VJso3ipTJyrNyJjYoyOPCVTiJxfyv+wVVe88/1qSM5/5X/YK8nJb5erB7utl785P+ks9BXXC5H1s/fnJ/0pnoK64XjegREQEREBERAREQar1VG2UKr5yl9U9Ydqhm3Lllmq91soVXzlL6pywfL8uYoPBp9UDqKoM7WtedjmiLX3DS2WNzHaORxXn6odV8tdGyN7WNayV8owC13vaGu0AD4IOjTdWeVJLkrzkG/PY5/utX8+PVtWJ68PvxUeJD6oLLPY5futX8+PVtWJ68J/XFR4kPqmqwayyh+0d5PQFb4VXrz7o7yehUAmkR2MqOxHgQBTbGeH61dG0uxHgTYipi08P1qF+VDaGxlMKY+UqOPnV3oQUb8/SmMf8ALJjHB6FrqU0jjHAelQ2QcB6QoYhwKBI4Ferkmon2QcB6QmyDgPSqeZQTq5H0xV2UcB6VHZ+dUUU6uR9MVtnU8Ml3eR32SrZVKfvhzO+yVm52n0xkmtqf1xk/6VH9666XImtx78ZP+lxelddrDQiIgIiICIiAiIg1Dq3favqfnKb1JWv8uTaVnOr536fV6b4qa1rCx2Ja7y0SLE23QxDODcXIz20Z2nMgxWufdytlcSQPeSWte4XtdrXEX4LjfzjpVN1M8C5Y8DhLXAcGnyIN7+xy/dav58fYasR14j+uKjxYfVNWXexy/dqv55v2GrENeQ/rio8SH1TUGta79ofJ6Fbq9qaR7nEgZs3wmje5SqW0H8A6zO1Bb3RXG0X8A67O1Q2m7gHWZ2psUbqCrbUdydZnam1XcnWZ2q7FFFW2q7k6ze1Q2q7k6ze1Nikiq7WdydZnam1ncnXZ2oKSiqu1XcnWZ2qG1ncnWb2oKSKrtZ3J1m9qbWdydZvaoKSKrtZ3J1mdqbWdydZnagpKpB3w8voKjtZ3J1mdqrDJ8jN05jg0XuToGZB7et1775P+lxfaXXi5D1uvffJ/0uH7S68QEREBERAREQEREGoNWrITlCs2WV8eeC2GHZgRsI+W1YFlTJ9Ebk1s7Rn0ZOeR9UvIehZVrlSWyjV/4HqQtaZTLGABr8V2EkHZzhdiI2M3dnzZ7jNukHlzyYJHthlkcwOcGPAdEXjRiwXOG43rlSsqHE4ZJZWscd2bvfmJznCSMXSqUMtnh1mnPoN8Ofh5M6u5JgcYtDmjwjOTc4ibxnhz/Ug3h7HxjGw1gje6RmzNs5zNjJ9zbfc3NulYhrwU5dleoI3hCP8A8mrKfY4n9HrPnm/YCzzVPreUmUZBLKJGSABpfE4NL2jQHAgg24UHMRoH8nSpTkyTk6V0MNZWh8Op84z8Kj7S1D4dT5xn4UHOpyRJ8npUjsjSfJ6V0d7S9D4dT5xv4VH2l6DwqnzrfwoObTkeT5PSpe48nyek9i6T9pbJ/DU+dHYvNytrUUcRswSO3IJD58Jzk83Ag59OSX/J6T2KHct/yfr7Fuc630HFH+qb+NSe1/Bxf+aH4ldDVup+V1HOJsDZbRyswF5Z38ZbiBANiL38ir6p8ourXQuEMcGxRmOzHudivI5984FrYrAcAWzPa8p+L/zJ/EpH631Pxf8AmT+JNDTfc93J9abQdyfWttv1CQD+EP6n/eqJ1EwcSP6n/emhqnaLuT61A0TuRby1Ma19DVFzZMbHAE4Y6jE4AEC5znhWQu1jMnEWxVNr3/aMv04LoObdouzZtOjTnz2zcOcJtF17Wz8Ge66ROsXk/N7pWZtHuzM3/wBVH2j6HFi2Wsxab7LGf+xQc2bTdyKYwv0Yj1nWXRjtYbJ5/iVfnI/wKQ6wdDo2arw3Jtjj02HyVRpbW6pD3XoPpUWjnXWqwrUvrS0WTpxUM2WWVl9jMzmuEZIsXANAz23ys1UBERAREQEREBERBoTXSktlOr5oPVBasylJcrZmuy+2VKrmh9UFq2tdcoLZRREG9/Y4n3Cs+db9hq3KtIaweU4qWnqXTPETZJdwXXs7C0A2W2BqvovjVOOeRrfSg9dF5jdVFGdFXSnmqIfxK7gyjFJ3ksb/ABXtd6CguEREBYJrg0jZX97EXhjBskjY3YAC4lt3A2vjGjgWdrX+XY5XzTNlp6jAXksfFGyUObvaXiysGBuyX8un6IvwqeGlLT38Xk2Iehq9mTIER/h1w/6Vh/1FIMgsHwa3+kb+Yqi2ZTvPwm9LexQlp3gd83pb2L1oacMFtjqjymjF/WqE8IcLbFVDlFIPzUNMYqIXHS9h59jP3K37nX34eiL8KyB2Q2H4NZ/SN/NUWZCjH8KtP/TMH/eg9rW1p2wyXwx4nlzTI1rQ5wcBZtxvAs0cq2YtZ5HY9ha2Gnqb4mkF8TGNGfSTj+5bLClVFERQEREBERAREQEREBERAREQYVXan6R1dUSVbIJdkawtbKGuIaBYENOfeP1qnLqTyI7+5U3kgP3BZRJSMfI/ZGtcM1sTQVK7IVMf4UfVCDXmVdRuRrHDSsbytimC8AalckNdnYNOgxyWW2ZtTVMf4TOqFQbqUp+JZ0KipqcEDjemawU8cEULdjaGx4gXOLWgcALb8p517hiad4dAVCjomxXDGhjCBuWiwxDNe3NboV0oLOthhZG+SRjMLGue4ljTuWi59C03qt1U4JGMEFKHFmySt2rTvwBxsxt3keC6/MNC2bq1rcMLYhpmduvm2Wc7yE4BzErn/Kta6aWWezwHvc4HDJYQtFmaB4LQfKqL5mrdwAdHaIhu6MA2F18ZF8Ec4zWw9BO/m9aHXbrY2saJ2kC+J7mRSNzDOA90pIN9GInfWGSQvaWvAeTJhZYNm3zmJ3V7gXIHoKmdSOD3RWeWlrn6JbNv3oburEXueceVBmTteGvOICdgI0DYacE7m5Od5xDRoVvPrt5Qc3c1ABcW59jpdwD4TbE6AelYqIZC63umOPCQ7dXLSD315LZyDe3B5FOyCUbqzgXBokbjOH5TgdluTbNn4BoQZF7aOUC/95ODCCM1HunF1hZ2x20A5lTdro5SDD+knGCcxZSXAD7C7cGfnBXhbWfbBusG6LTsgxxuvuQ33W1gNHMpxFJ32cPFw20mZzbZg73a+nPm+tB7x10MpXH6UMO6xOw0mEkDRfBuc/Coe2blLdjbJxAnBuaPOAy+jY915Fjz4y2wPeyOAc0uJY3ckuItNvkb6ixl3NY55GjDLiJdcG7sVpTYFubhNzwIMgk1zco3ZaqNiWiS7KR1ri+9HudB0qd2udlAOP6SC0gYf3MWPDcszhY/C8h2cua9weTY443NBABPu3fWI39886piYNeyO72l3egA4QPJPZuhQe5Ra7GVDG87aAcL29zomjRwFlyqlZrvZUbHG9tTpAJvHRuxZs9mhlwsUo8me6SNe1h+G0uLjmJdbvXjwdFyVTmbK6nLMA2OK+6xvvZj7Hc4rHRwaNCDOHa7mVLsAmZd5FrNpjfNfDnbm51Fuu/lIk2lZubYs1JaxHDh0LEYYJJIIHtD3EYdAkOdrrE9/wABdvb28qzonNmziUCVj2jEJQbtzjOX8BO+NHKqMim16cqNa17ZIS3MSHMhdiB3i1tnBbv1G6oe6FBT1dmh0rPdGtvhbI0lr2i+9cFctSUjiXtELnm/fbsFodnG5ufTvLZusXIKmOppDJNFLCRLGYpXx7hxs5pAIvZ3D4SUbyXi6p9V1Nk2LZaiS1+8jbZ00mf4Lbi45cw5VbV2RZ2QTFlTUGQRP2Nwc4ua7CbHC4kOz7y56yzkqcSufUMfJI47qSbE97jyuff0qDaFb7IalDrRU1RL4zoovqBckPsgYLt2SiqWNPfFjmSYfIcN1qGnAY4Oa1rXA3BwtIvzEEL15cuAx7uO7+GNos7xmG1ucf8AhUdB6mNWlHlNhdTTB5aBjjILJo7+Ew57cujlXuLkfJVdUxV0M9GDFM17QzOAHEmxjcN9p0ELrSnlxNBzXIF7ZxffsoKiIiAiIghZLKKIIWSyiiAiIg1Try5D2xLTvdKYmRxua3EHiIkuud20HC7MO+AHLmz6zGp2BumqpgfnJD6GFdPTQNeLOaHDgIuFadwafiYuoEHN4yJTD+90/wDmD6I1N3HpfjUHVqz/AKK6O7g0/ExdQJ3BpuJi6jUHOYyTSfGoPN1n5Kj3Mo/jMXkirPyV0X3ApuIi6jVDuBTcRF1GoOdhk6j+Mx+ZrPyU7n0fxmPzNZ+Suiu4FNxEXUancGm4iLqNQc8Q0lGxwc2pjDmm4OwVhz8xhspqmCkksXVUZwiw/R6sWFyd6HhK6F7g03ERdRqdwKbiIuo1BzsMn0XxlnmKz8lO59F8ZZ5ms/JXRPcCm4iLqNUO4FNxEXUag51OTKL4zH5ms/JUpyXRfGovNVn5K6M7gU3ERdRqf2fpuIi6jUHOseT6Vve1cQv/APHVffCoPydTH++QHnbUffEui/7P03ERdRqf2fpuIi6jUHODsl05Ftt058kg9MSzTWg1PtirzNHIZRsT2u2Nr9iAcR3z3NAJzZgL84tY7bOp6m4iLqBXVNRsiFmNawcDQAgrKyrsjwzi0kbXcts/Sr1EGFZQ1qaSUkgYSeT7wvEn1jYXfxpGjkLltBEGu8jaydJTSNl2SZ72EFpJsAVsCCEMFhvKo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data:image/jpeg;base64,/9j/4AAQSkZJRgABAQAAAQABAAD/2wCEAAkGBhIPDxAQEhIQEBAPDw8QDxAQEBAPDw8QFBAWFRQQFBQXHiYeFxkjGhIVHy8gIycpLDgtFR41NTAqNSYrLSkBCQoKDgwOFA8PFCkeFBwpKTUpMCksNCkvLCk1LDUtKSkuKSoqKSwpKS81LS4pNSksLyopKSkzLDApLik1KjUpKf/AABEIAMABBwMBIgACEQEDEQH/xAAcAAEAAAcBAAAAAAAAAAAAAAAAAQIDBAYHCAX/xABVEAABAwIBAw0IDgcHBAMAAAABAAIDBBESBSExBgcTFCJBUVNhcZGS0RUyUnKBk7GzCBcjNUJUYnN0obLB0tMkJTM0Q4KUFkSDpMPi8ITC4fFjoqP/xAAYAQEBAQEBAAAAAAAAAAAAAAAAAQIDBP/EACURAQEAAgEDAwQDAAAAAAAAAAABAhEDEzFRBBRBEiFCkQWB0f/aAAwDAQACEQMRAD8A3iiIgIiICIiAiIgIiICIiAiIgIiICIiAiIgIiICIiAiIgIiICIiAiIgIiICIiAiIgIiICIiAiIgIiICIiAiIgIiICIiAiIgIiICIiAiIgIiICIiAiIgIiICIiAiIgKDngZyQOc2UVqLV5lB7q6drnEtiwMjbfctBja4kDhJcc/Mg2zthnhN6wTbDPCb1gubq7LAaSNka0jeL2gjyLx6nLZ3puiQdquh1TtlnhN6wTbLPCb1guSJMsScc7zh7VT7rycc/zh7U0Ou9ss8JvWChtlnhN6wXIhyvJxz/ADh7VTdlaTjn+cPaoOv9tM8NnWCbaZ4bOs1cduyrLxr/ADh7VI7Kk3Gyecd2oOx9ts8NnWaobbj8NnWauNTlObjZPOO7VIcpTcbJ5x3ag7N27HxjOu3tUNvxcZH129q4y7ozcbJ5x3aod0JeMk67u1B2b3Ri42Pzje1SnKcPGxecZ2rjPb0vGSdc9qht6XjH9d3ag7MOV4OOh86ztUpy1T8fB56PtXGu3peMf13dqbdk4x/Xd2oOyu7dPx8Hno+1O7dPx8Hno+1cabdk4x/Xd2ptuTw39d3ag7Sp62OS+CRj7acD2utz2KrLlLWsyvNHliiwyPtJMI3guJDmOBBaR/zQurUBERAREQEREBERAREQEREBaR1wpLZSqueL1LFu5aG1zpbZTqf8L1TVYNUaojeqlPifYavNV9lp153nxfshWbQglso2VURqcQpoW+FRwK42JMITQt9jUCxXVkCaTa0sivNiB5OZQNDfQR6E0bWiK4dROG8fJnVExkKKlRRsoICIiAqlP338r/sFU1Vp++/lf9goMl1tPfnJ/wBJZ6CuuFyPrZ+/OT/pLPQV1wgIiICIiAiIgIiIKctQ1nfOa3xiAqDsrQDTNEP8Rnatd6qpsWUKhr2iUMNOyNj+9GNriebRpHAF4lexkbS409PYZzneTboHpVjGWVnbHbbhy7TDTUQedZ2qUaoaU/3iDzrO1c+5WrY2E/o1Medso9DwsVrcux5xtOlzgi4fWgjlFp7JqeWcc8r3ws/X+uuIZ2vGJjmubwtII+paB12ZLZVqeaH1TVl2sBlF8tDI17sQhlLGcOGwdY+Vx6VhWvA62V5/Fh9U1I6tY5UN5Xfy/ZCtLK6r/wBqfJ6AqbQrraW6Uw8hVY6sjSAVEMbwqo2NnCehbnHaxc54V4qmM6Wkcx7VdMZEfC6R2K0hp2OIa3G5xNgGsuSeAAL0q3IclLfZmSxFpwuDmd67wXWO5PIV0nDk53lk+y3dTx71xzlSGjG8fQqjHR+F0tKuIqcO70h3IAbq9G1m8ulltTlTYCvYGQ374w+M5o+o2Kg/IpHwgeZa9vl4Z9xj5eWwW/8AZCqYxvtvz2P3KtLQOCtJIHDhWbwZNzmxqZ8MR+DbmVF9FHvEhQLXKUh3AsdO+G/rnlRkowN/6lQdArwU7zoaegqtHkiV3wD5cys4M8vgvNjj3ry9iKqQQuvexthf9gr2o9Tz/hGNvjSM9F1WmyXHHG87K1zwx9msDjc4Tvmy6+0yktvw5e7wtkl2n1svfnJ/0lnoK63XI+tn785P+ks9BXXC8T1iIiAiIgIiICIiDVuqb3yqfnKT1T14eX5Pc3+KV7mqb3xqfnKX1T1jOqGXcO5igxDLk2c+VYfUuu5ZNlRrpHFrGue43s1jS9xtnOYZ1jdVSSMzvjkYCSAXscwEjSBcIN7exzP6HVfSP9NixLXkP64n8SH1YWW+xz/dKr5//TasS14/fifxIfVhWDWNf+0Pk9CkbZVMoftHfy+gK2SXQvYYmnSV6dNTwfCd9QXgXTEeFenj55h+Lz8nDc/y02RqUmpIqhj8R9zDpMLhcSFjS9sQwi+6c1rT8kuWT6o62jjile5sMklW3ZRiic1743yRsFQcw2MPbDPLbMSalmbMtIiQjOCRblVerylNMQZZZJCA1oMj3PsGtDWjOd4AAcgXa+rmVl1rXhxx9LcZZve/Pdnhy9RN/Z09Ozg3GyEeV5Koy6p2HMJHNHAxoaOgLAcSiCu09dfjGON/jsb97nazB2U4DpMh6oUwypSt0seeeUg9ACxJjgOH0Kq2cD4I8uddJ6q34h7HGdrf2yV2qKmbohc7xpHWVtLqpb8GGJvOHOP1leKarkHQoCpHAOhTr5eZ+mp6XCd5b/b0zl5zt4DxWsb9ybcxfCPSfuVg2sHgjyKo2qbwJ1Le9LwydsdLvOd+/wDMfvVGUO5VJso3ipTJyrNyJjYoyOPCVTiJxfyv+wVVe88/1qSM5/5X/YK8nJb5erB7utl785P+ks9BXXC5H1s/fnJ/0pnoK64XjegREQEREBERAREQar1VG2UKr5yl9U9Ydqhm3Lllmq91soVXzlL6pywfL8uYoPBp9UDqKoM7WtedjmiLX3DS2WNzHaORxXn6odV8tdGyN7WNayV8owC13vaGu0AD4IOjTdWeVJLkrzkG/PY5/utX8+PVtWJ68PvxUeJD6oLLPY5futX8+PVtWJ68J/XFR4kPqmqwayyh+0d5PQFb4VXrz7o7yehUAmkR2MqOxHgQBTbGeH61dG0uxHgTYipi08P1qF+VDaGxlMKY+UqOPnV3oQUb8/SmMf8ALJjHB6FrqU0jjHAelQ2QcB6QoYhwKBI4Ferkmon2QcB6QmyDgPSqeZQTq5H0xV2UcB6VHZ+dUUU6uR9MVtnU8Ml3eR32SrZVKfvhzO+yVm52n0xkmtqf1xk/6VH9666XImtx78ZP+lxelddrDQiIgIiICIiAiIg1Dq3favqfnKb1JWv8uTaVnOr536fV6b4qa1rCx2Ja7y0SLE23QxDODcXIz20Z2nMgxWufdytlcSQPeSWte4XtdrXEX4LjfzjpVN1M8C5Y8DhLXAcGnyIN7+xy/dav58fYasR14j+uKjxYfVNWXexy/dqv55v2GrENeQ/rio8SH1TUGta79ofJ6Fbq9qaR7nEgZs3wmje5SqW0H8A6zO1Bb3RXG0X8A67O1Q2m7gHWZ2psUbqCrbUdydZnam1XcnWZ2q7FFFW2q7k6ze1Q2q7k6ze1Nikiq7WdydZnam1ncnXZ2oKSiqu1XcnWZ2qG1ncnWb2oKSKrtZ3J1m9qbWdydZvaoKSKrtZ3J1mdqbWdydZnagpKpB3w8voKjtZ3J1mdqrDJ8jN05jg0XuToGZB7et1775P+lxfaXXi5D1uvffJ/0uH7S68QEREBERAREQEREGoNWrITlCs2WV8eeC2GHZgRsI+W1YFlTJ9Ebk1s7Rn0ZOeR9UvIehZVrlSWyjV/4HqQtaZTLGABr8V2EkHZzhdiI2M3dnzZ7jNukHlzyYJHthlkcwOcGPAdEXjRiwXOG43rlSsqHE4ZJZWscd2bvfmJznCSMXSqUMtnh1mnPoN8Ofh5M6u5JgcYtDmjwjOTc4ibxnhz/Ug3h7HxjGw1gje6RmzNs5zNjJ9zbfc3NulYhrwU5dleoI3hCP8A8mrKfY4n9HrPnm/YCzzVPreUmUZBLKJGSABpfE4NL2jQHAgg24UHMRoH8nSpTkyTk6V0MNZWh8Op84z8Kj7S1D4dT5xn4UHOpyRJ8npUjsjSfJ6V0d7S9D4dT5xv4VH2l6DwqnzrfwoObTkeT5PSpe48nyek9i6T9pbJ/DU+dHYvNytrUUcRswSO3IJD58Jzk83Ag59OSX/J6T2KHct/yfr7Fuc630HFH+qb+NSe1/Bxf+aH4ldDVup+V1HOJsDZbRyswF5Z38ZbiBANiL38ir6p8ourXQuEMcGxRmOzHudivI5984FrYrAcAWzPa8p+L/zJ/EpH631Pxf8AmT+JNDTfc93J9abQdyfWttv1CQD+EP6n/eqJ1EwcSP6n/emhqnaLuT61A0TuRby1Ma19DVFzZMbHAE4Y6jE4AEC5znhWQu1jMnEWxVNr3/aMv04LoObdouzZtOjTnz2zcOcJtF17Wz8Ge66ROsXk/N7pWZtHuzM3/wBVH2j6HFi2Wsxab7LGf+xQc2bTdyKYwv0Yj1nWXRjtYbJ5/iVfnI/wKQ6wdDo2arw3Jtjj02HyVRpbW6pD3XoPpUWjnXWqwrUvrS0WTpxUM2WWVl9jMzmuEZIsXANAz23ys1UBERAREQEREBERBoTXSktlOr5oPVBasylJcrZmuy+2VKrmh9UFq2tdcoLZRREG9/Y4n3Cs+db9hq3KtIaweU4qWnqXTPETZJdwXXs7C0A2W2BqvovjVOOeRrfSg9dF5jdVFGdFXSnmqIfxK7gyjFJ3ksb/ABXtd6CguEREBYJrg0jZX97EXhjBskjY3YAC4lt3A2vjGjgWdrX+XY5XzTNlp6jAXksfFGyUObvaXiysGBuyX8un6IvwqeGlLT38Xk2Iehq9mTIER/h1w/6Vh/1FIMgsHwa3+kb+Yqi2ZTvPwm9LexQlp3gd83pb2L1oacMFtjqjymjF/WqE8IcLbFVDlFIPzUNMYqIXHS9h59jP3K37nX34eiL8KyB2Q2H4NZ/SN/NUWZCjH8KtP/TMH/eg9rW1p2wyXwx4nlzTI1rQ5wcBZtxvAs0cq2YtZ5HY9ha2Gnqb4mkF8TGNGfSTj+5bLClVFERQEREBERAREQEREBERAREQYVXan6R1dUSVbIJdkawtbKGuIaBYENOfeP1qnLqTyI7+5U3kgP3BZRJSMfI/ZGtcM1sTQVK7IVMf4UfVCDXmVdRuRrHDSsbytimC8AalckNdnYNOgxyWW2ZtTVMf4TOqFQbqUp+JZ0KipqcEDjemawU8cEULdjaGx4gXOLWgcALb8p517hiad4dAVCjomxXDGhjCBuWiwxDNe3NboV0oLOthhZG+SRjMLGue4ljTuWi59C03qt1U4JGMEFKHFmySt2rTvwBxsxt3keC6/MNC2bq1rcMLYhpmduvm2Wc7yE4BzErn/Kta6aWWezwHvc4HDJYQtFmaB4LQfKqL5mrdwAdHaIhu6MA2F18ZF8Ec4zWw9BO/m9aHXbrY2saJ2kC+J7mRSNzDOA90pIN9GInfWGSQvaWvAeTJhZYNm3zmJ3V7gXIHoKmdSOD3RWeWlrn6JbNv3oburEXueceVBmTteGvOICdgI0DYacE7m5Od5xDRoVvPrt5Qc3c1ABcW59jpdwD4TbE6AelYqIZC63umOPCQ7dXLSD315LZyDe3B5FOyCUbqzgXBokbjOH5TgdluTbNn4BoQZF7aOUC/95ODCCM1HunF1hZ2x20A5lTdro5SDD+knGCcxZSXAD7C7cGfnBXhbWfbBusG6LTsgxxuvuQ33W1gNHMpxFJ32cPFw20mZzbZg73a+nPm+tB7x10MpXH6UMO6xOw0mEkDRfBuc/Coe2blLdjbJxAnBuaPOAy+jY915Fjz4y2wPeyOAc0uJY3ckuItNvkb6ixl3NY55GjDLiJdcG7sVpTYFubhNzwIMgk1zco3ZaqNiWiS7KR1ri+9HudB0qd2udlAOP6SC0gYf3MWPDcszhY/C8h2cua9weTY443NBABPu3fWI39886piYNeyO72l3egA4QPJPZuhQe5Ra7GVDG87aAcL29zomjRwFlyqlZrvZUbHG9tTpAJvHRuxZs9mhlwsUo8me6SNe1h+G0uLjmJdbvXjwdFyVTmbK6nLMA2OK+6xvvZj7Hc4rHRwaNCDOHa7mVLsAmZd5FrNpjfNfDnbm51Fuu/lIk2lZubYs1JaxHDh0LEYYJJIIHtD3EYdAkOdrrE9/wABdvb28qzonNmziUCVj2jEJQbtzjOX8BO+NHKqMim16cqNa17ZIS3MSHMhdiB3i1tnBbv1G6oe6FBT1dmh0rPdGtvhbI0lr2i+9cFctSUjiXtELnm/fbsFodnG5ufTvLZusXIKmOppDJNFLCRLGYpXx7hxs5pAIvZ3D4SUbyXi6p9V1Nk2LZaiS1+8jbZ00mf4Lbi45cw5VbV2RZ2QTFlTUGQRP2Nwc4ua7CbHC4kOz7y56yzkqcSufUMfJI47qSbE97jyuff0qDaFb7IalDrRU1RL4zoovqBckPsgYLt2SiqWNPfFjmSYfIcN1qGnAY4Oa1rXA3BwtIvzEEL15cuAx7uO7+GNos7xmG1ucf8AhUdB6mNWlHlNhdTTB5aBjjILJo7+Ew57cujlXuLkfJVdUxV0M9GDFM17QzOAHEmxjcN9p0ELrSnlxNBzXIF7ZxffsoKiIiAiIghZLKKIIWSyiiAiIg1Try5D2xLTvdKYmRxua3EHiIkuud20HC7MO+AHLmz6zGp2BumqpgfnJD6GFdPTQNeLOaHDgIuFadwafiYuoEHN4yJTD+90/wDmD6I1N3HpfjUHVqz/AKK6O7g0/ExdQJ3BpuJi6jUHOYyTSfGoPN1n5Kj3Mo/jMXkirPyV0X3ApuIi6jVDuBTcRF1GoOdhk6j+Mx+ZrPyU7n0fxmPzNZ+Suiu4FNxEXUancGm4iLqNQc8Q0lGxwc2pjDmm4OwVhz8xhspqmCkksXVUZwiw/R6sWFyd6HhK6F7g03ERdRqdwKbiIuo1BzsMn0XxlnmKz8lO59F8ZZ5ms/JXRPcCm4iLqNUO4FNxEXUag51OTKL4zH5ms/JUpyXRfGovNVn5K6M7gU3ERdRqf2fpuIi6jUHOseT6Vve1cQv/APHVffCoPydTH++QHnbUffEui/7P03ERdRqf2fpuIi6jUHODsl05Ftt058kg9MSzTWg1PtirzNHIZRsT2u2Nr9iAcR3z3NAJzZgL84tY7bOp6m4iLqBXVNRsiFmNawcDQAgrKyrsjwzi0kbXcts/Sr1EGFZQ1qaSUkgYSeT7wvEn1jYXfxpGjkLltBEGu8jaydJTSNl2SZ72EFpJsAVsCCEMFhvKo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http://images.amazon.com/images/G/01/electronics/detail-page/B00318CGIC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0" y="4333510"/>
            <a:ext cx="2599415" cy="18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blogcdn.com/www.engadget.com/media/2009/03/motion-j-3400-tablet-p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42" y="4348705"/>
            <a:ext cx="2725057" cy="20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Computers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2"/>
              </a:rPr>
              <a:t>Supercomputers: Process very large amounts of information </a:t>
            </a:r>
            <a:r>
              <a:rPr lang="en-US" sz="1100" dirty="0" smtClean="0"/>
              <a:t>(</a:t>
            </a:r>
            <a:r>
              <a:rPr lang="it-IT" sz="1100" dirty="0" smtClean="0"/>
              <a:t>1 </a:t>
            </a:r>
            <a:r>
              <a:rPr lang="it-IT" sz="1100" dirty="0"/>
              <a:t>quadrillion mathematical computations per </a:t>
            </a:r>
            <a:r>
              <a:rPr lang="it-IT" sz="1100" dirty="0" smtClean="0"/>
              <a:t>second)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Predicts weather such as hurricanes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Military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Doplar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Mainframes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Used by government, businesses, and researchers to process very large amounts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Microprocessor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silicon chip that contains a CPU. Control the logic to almost all digital devices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5335</TotalTime>
  <Words>866</Words>
  <Application>Microsoft Office PowerPoint</Application>
  <PresentationFormat>On-screen Show (4:3)</PresentationFormat>
  <Paragraphs>179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Times New Roman</vt:lpstr>
      <vt:lpstr>Default Design</vt:lpstr>
      <vt:lpstr>PowerPoint Presentation</vt:lpstr>
      <vt:lpstr>Computing History Milestones</vt:lpstr>
      <vt:lpstr>ENIAC Stats</vt:lpstr>
      <vt:lpstr>Computing History Milestones</vt:lpstr>
      <vt:lpstr>The PC Race</vt:lpstr>
      <vt:lpstr>PowerPoint Presentation</vt:lpstr>
      <vt:lpstr>Communicating with Computers</vt:lpstr>
      <vt:lpstr>Personal Computer</vt:lpstr>
      <vt:lpstr>Other types of Computers</vt:lpstr>
      <vt:lpstr>Networks </vt:lpstr>
      <vt:lpstr>Networks</vt:lpstr>
      <vt:lpstr>Hardware: the physical parts of a computer or device</vt:lpstr>
      <vt:lpstr>Software: programs that give instructions to the computer or device</vt:lpstr>
      <vt:lpstr>Operating System Software</vt:lpstr>
      <vt:lpstr>Microsoft Windows</vt:lpstr>
      <vt:lpstr>Recent Versions of  Microsoft Windows (since 1995)</vt:lpstr>
      <vt:lpstr>OS X (Apple)</vt:lpstr>
      <vt:lpstr>Recent Versions of OS X (since 2001)</vt:lpstr>
      <vt:lpstr>Apple Operating System (iPhone, iPad, iPad mini, Apple TV, iPod)</vt:lpstr>
      <vt:lpstr>Linux</vt:lpstr>
      <vt:lpstr>Android Operating System</vt:lpstr>
      <vt:lpstr>Application Software</vt:lpstr>
      <vt:lpstr>5 steps to Information Processing</vt:lpstr>
      <vt:lpstr>INPUT</vt:lpstr>
      <vt:lpstr>PROCESSING </vt:lpstr>
      <vt:lpstr>Binary Code</vt:lpstr>
      <vt:lpstr>PowerPoint Presentation</vt:lpstr>
      <vt:lpstr>DISTRIBUTION</vt:lpstr>
      <vt:lpstr>OUTPUT</vt:lpstr>
      <vt:lpstr>STORAGE</vt:lpstr>
      <vt:lpstr>Information Processing Recap </vt:lpstr>
      <vt:lpstr>Computer</vt:lpstr>
    </vt:vector>
  </TitlesOfParts>
  <Company>South-Western/Thomson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Century 21 Jr. Input Technologies and Computer Applications</dc:title>
  <dc:creator>asdteacher</dc:creator>
  <dc:description>Copyright 2006 South-Western/Thomson</dc:description>
  <cp:lastModifiedBy>dleiter</cp:lastModifiedBy>
  <cp:revision>226</cp:revision>
  <dcterms:created xsi:type="dcterms:W3CDTF">2002-08-10T17:08:44Z</dcterms:created>
  <dcterms:modified xsi:type="dcterms:W3CDTF">2016-01-22T15:48:37Z</dcterms:modified>
</cp:coreProperties>
</file>