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13" r:id="rId27"/>
    <p:sldId id="314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5" r:id="rId38"/>
    <p:sldId id="296" r:id="rId39"/>
    <p:sldId id="290" r:id="rId40"/>
    <p:sldId id="291" r:id="rId41"/>
    <p:sldId id="292" r:id="rId42"/>
    <p:sldId id="293" r:id="rId43"/>
    <p:sldId id="294" r:id="rId44"/>
    <p:sldId id="297" r:id="rId45"/>
    <p:sldId id="298" r:id="rId46"/>
    <p:sldId id="299" r:id="rId47"/>
    <p:sldId id="300" r:id="rId48"/>
    <p:sldId id="301" r:id="rId49"/>
    <p:sldId id="316" r:id="rId50"/>
    <p:sldId id="302" r:id="rId51"/>
    <p:sldId id="303" r:id="rId52"/>
    <p:sldId id="304" r:id="rId53"/>
    <p:sldId id="315" r:id="rId54"/>
    <p:sldId id="312" r:id="rId55"/>
    <p:sldId id="305" r:id="rId56"/>
    <p:sldId id="308" r:id="rId57"/>
    <p:sldId id="310" r:id="rId58"/>
    <p:sldId id="307" r:id="rId59"/>
    <p:sldId id="311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57531-D22B-4695-8042-3C73608C75E8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953D6-0C1D-4047-A606-8A53AEB38415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57531-D22B-4695-8042-3C73608C75E8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953D6-0C1D-4047-A606-8A53AEB3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57531-D22B-4695-8042-3C73608C75E8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953D6-0C1D-4047-A606-8A53AEB3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57531-D22B-4695-8042-3C73608C75E8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953D6-0C1D-4047-A606-8A53AEB3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57531-D22B-4695-8042-3C73608C75E8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953D6-0C1D-4047-A606-8A53AEB384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57531-D22B-4695-8042-3C73608C75E8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953D6-0C1D-4047-A606-8A53AEB3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57531-D22B-4695-8042-3C73608C75E8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953D6-0C1D-4047-A606-8A53AEB384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57531-D22B-4695-8042-3C73608C75E8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953D6-0C1D-4047-A606-8A53AEB3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57531-D22B-4695-8042-3C73608C75E8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953D6-0C1D-4047-A606-8A53AEB3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57531-D22B-4695-8042-3C73608C75E8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953D6-0C1D-4047-A606-8A53AEB3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2F57531-D22B-4695-8042-3C73608C75E8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41953D6-0C1D-4047-A606-8A53AEB3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F57531-D22B-4695-8042-3C73608C75E8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41953D6-0C1D-4047-A606-8A53AEB3841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 processing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Computer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Changing a selection from uppercase to lowercase or lowercase to uppercase without retyping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Change Case</a:t>
            </a:r>
          </a:p>
        </p:txBody>
      </p:sp>
    </p:spTree>
    <p:extLst>
      <p:ext uri="{BB962C8B-B14F-4D97-AF65-F5344CB8AC3E}">
        <p14:creationId xmlns:p14="http://schemas.microsoft.com/office/powerpoint/2010/main" val="14654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The number of blank lines between typed lines is called --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Line Spacing</a:t>
            </a:r>
          </a:p>
        </p:txBody>
      </p:sp>
    </p:spTree>
    <p:extLst>
      <p:ext uri="{BB962C8B-B14F-4D97-AF65-F5344CB8AC3E}">
        <p14:creationId xmlns:p14="http://schemas.microsoft.com/office/powerpoint/2010/main" val="38222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If you are typing in single space, how many blank lines are between typed lines?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0 (zero)</a:t>
            </a:r>
          </a:p>
        </p:txBody>
      </p:sp>
    </p:spTree>
    <p:extLst>
      <p:ext uri="{BB962C8B-B14F-4D97-AF65-F5344CB8AC3E}">
        <p14:creationId xmlns:p14="http://schemas.microsoft.com/office/powerpoint/2010/main" val="3083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If you are typing in double space, how many blank lines are between typed lines?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5019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How text is lined up between left and right margins.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Horizontal Alignment</a:t>
            </a:r>
          </a:p>
          <a:p>
            <a:pPr marL="68580" indent="0" algn="ctr">
              <a:buNone/>
            </a:pPr>
            <a:r>
              <a:rPr lang="en-US" sz="3600" dirty="0"/>
              <a:t>o</a:t>
            </a:r>
            <a:r>
              <a:rPr lang="en-US" sz="3600" dirty="0" smtClean="0"/>
              <a:t>r just Alignment</a:t>
            </a:r>
          </a:p>
        </p:txBody>
      </p:sp>
    </p:spTree>
    <p:extLst>
      <p:ext uri="{BB962C8B-B14F-4D97-AF65-F5344CB8AC3E}">
        <p14:creationId xmlns:p14="http://schemas.microsoft.com/office/powerpoint/2010/main" val="3116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What is the shortcut to change the horizontal alignment to center?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CTRL+E</a:t>
            </a:r>
          </a:p>
        </p:txBody>
      </p:sp>
    </p:spTree>
    <p:extLst>
      <p:ext uri="{BB962C8B-B14F-4D97-AF65-F5344CB8AC3E}">
        <p14:creationId xmlns:p14="http://schemas.microsoft.com/office/powerpoint/2010/main" val="411958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What is the shortcut to change the horizontal alignment to left?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CTRL+L</a:t>
            </a:r>
          </a:p>
        </p:txBody>
      </p:sp>
    </p:spTree>
    <p:extLst>
      <p:ext uri="{BB962C8B-B14F-4D97-AF65-F5344CB8AC3E}">
        <p14:creationId xmlns:p14="http://schemas.microsoft.com/office/powerpoint/2010/main" val="39226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The settings that are in place when a program is opened such as margins and font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Default</a:t>
            </a:r>
          </a:p>
        </p:txBody>
      </p:sp>
    </p:spTree>
    <p:extLst>
      <p:ext uri="{BB962C8B-B14F-4D97-AF65-F5344CB8AC3E}">
        <p14:creationId xmlns:p14="http://schemas.microsoft.com/office/powerpoint/2010/main" val="27221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The white space around the edge of a document.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Margins</a:t>
            </a:r>
          </a:p>
        </p:txBody>
      </p:sp>
    </p:spTree>
    <p:extLst>
      <p:ext uri="{BB962C8B-B14F-4D97-AF65-F5344CB8AC3E}">
        <p14:creationId xmlns:p14="http://schemas.microsoft.com/office/powerpoint/2010/main" val="4904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Determines whether your document will be printed lengthwise or crosswise on the paper.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189874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An application program which helps you create documents such as memos, letters, and reports.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Word Processor</a:t>
            </a:r>
          </a:p>
        </p:txBody>
      </p:sp>
    </p:spTree>
    <p:extLst>
      <p:ext uri="{BB962C8B-B14F-4D97-AF65-F5344CB8AC3E}">
        <p14:creationId xmlns:p14="http://schemas.microsoft.com/office/powerpoint/2010/main" val="21367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Printing your document lengthwise on the paper is called --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Portrait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3657600"/>
            <a:ext cx="1143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Printing your document crosswise on the paper is called --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Landscape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6096000" y="3505200"/>
            <a:ext cx="1143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Centering a document so an equal amount of white space is above and below the document on the page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Vertical Center</a:t>
            </a:r>
          </a:p>
          <a:p>
            <a:pPr marL="68580" indent="0" algn="ctr">
              <a:buNone/>
            </a:pPr>
            <a:r>
              <a:rPr lang="en-US" sz="3600" dirty="0" smtClean="0"/>
              <a:t>Or </a:t>
            </a:r>
          </a:p>
          <a:p>
            <a:pPr marL="68580" indent="0" algn="ctr">
              <a:buNone/>
            </a:pPr>
            <a:r>
              <a:rPr lang="en-US" sz="3600" dirty="0" smtClean="0"/>
              <a:t>Page Center</a:t>
            </a:r>
          </a:p>
        </p:txBody>
      </p:sp>
    </p:spTree>
    <p:extLst>
      <p:ext uri="{BB962C8B-B14F-4D97-AF65-F5344CB8AC3E}">
        <p14:creationId xmlns:p14="http://schemas.microsoft.com/office/powerpoint/2010/main" val="37125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Is this example showing vertical centering, horizontal centering, or both?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Horizontal Centering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4038600"/>
            <a:ext cx="1524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422326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Is this example showing vertical centering, horizontal centering, or both?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Both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4038600"/>
            <a:ext cx="1524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48064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Is this example showing vertical centering, horizontal centering, or both?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Vertical Centering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4038600"/>
            <a:ext cx="1524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48064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A list with small circles or symbols rather than numbers or letters.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Bullet List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4038600"/>
            <a:ext cx="1524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4212103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favorites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Chocolate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Disneyland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A list that includes bullets, numbers, or letters to designate each layer of the list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sz="3600" dirty="0" smtClean="0"/>
              <a:t>Multi-level List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3657600"/>
            <a:ext cx="32766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5850" y="3657600"/>
            <a:ext cx="297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 favorites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Chocolate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Candy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dirty="0" smtClean="0"/>
              <a:t>Hershey’s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dirty="0" smtClean="0"/>
              <a:t>Snickers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Cake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 smtClean="0"/>
              <a:t>Double fudge</a:t>
            </a:r>
          </a:p>
          <a:p>
            <a:pPr marL="1257300" lvl="2" indent="-342900">
              <a:buFont typeface="+mj-lt"/>
              <a:buAutoNum type="romanLcPeriod"/>
            </a:pPr>
            <a:r>
              <a:rPr lang="en-US" dirty="0" smtClean="0"/>
              <a:t>Devil’s Food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Naps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3657600"/>
            <a:ext cx="32766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05400" y="3774638"/>
            <a:ext cx="297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 favorites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Chocolate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Candy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 smtClean="0"/>
              <a:t>Hershey’s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 smtClean="0"/>
              <a:t>Snickers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Cake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 smtClean="0"/>
              <a:t>Double fudge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 smtClean="0"/>
              <a:t>Devil’s Food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Naps</a:t>
            </a:r>
          </a:p>
        </p:txBody>
      </p:sp>
    </p:spTree>
    <p:extLst>
      <p:ext uri="{BB962C8B-B14F-4D97-AF65-F5344CB8AC3E}">
        <p14:creationId xmlns:p14="http://schemas.microsoft.com/office/powerpoint/2010/main" val="38029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What does these shortcut commands do?</a:t>
            </a:r>
          </a:p>
          <a:p>
            <a:pPr marL="68580" indent="0" algn="ctr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CTRL+B</a:t>
            </a:r>
          </a:p>
          <a:p>
            <a:pPr marL="68580" indent="0">
              <a:buNone/>
            </a:pPr>
            <a:r>
              <a:rPr lang="en-US" dirty="0" smtClean="0"/>
              <a:t>CTRL+U</a:t>
            </a:r>
          </a:p>
          <a:p>
            <a:pPr marL="68580" indent="0">
              <a:buNone/>
            </a:pPr>
            <a:r>
              <a:rPr lang="en-US" dirty="0" smtClean="0"/>
              <a:t>CTRL+I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133600" y="2133600"/>
            <a:ext cx="2659856" cy="4525963"/>
          </a:xfrm>
          <a:ln w="38100">
            <a:noFill/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Bold</a:t>
            </a:r>
          </a:p>
          <a:p>
            <a:pPr marL="68580" indent="0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Underline</a:t>
            </a:r>
          </a:p>
          <a:p>
            <a:pPr marL="68580" indent="0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Italicize</a:t>
            </a:r>
          </a:p>
        </p:txBody>
      </p:sp>
    </p:spTree>
    <p:extLst>
      <p:ext uri="{BB962C8B-B14F-4D97-AF65-F5344CB8AC3E}">
        <p14:creationId xmlns:p14="http://schemas.microsoft.com/office/powerpoint/2010/main" val="363305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What does these shortcut commands do?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CTRL+X</a:t>
            </a:r>
          </a:p>
          <a:p>
            <a:pPr marL="68580" indent="0">
              <a:buNone/>
            </a:pPr>
            <a:r>
              <a:rPr lang="en-US" dirty="0" smtClean="0"/>
              <a:t>CTRL+C</a:t>
            </a:r>
          </a:p>
          <a:p>
            <a:pPr marL="68580" indent="0">
              <a:buNone/>
            </a:pPr>
            <a:r>
              <a:rPr lang="en-US" dirty="0" smtClean="0"/>
              <a:t>CTRL+V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09800" y="2667000"/>
            <a:ext cx="2355056" cy="3106299"/>
          </a:xfrm>
          <a:ln w="38100">
            <a:noFill/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Cut</a:t>
            </a:r>
          </a:p>
          <a:p>
            <a:pPr marL="68580" indent="0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Copy</a:t>
            </a:r>
          </a:p>
          <a:p>
            <a:pPr marL="68580" indent="0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Paste</a:t>
            </a:r>
          </a:p>
        </p:txBody>
      </p:sp>
    </p:spTree>
    <p:extLst>
      <p:ext uri="{BB962C8B-B14F-4D97-AF65-F5344CB8AC3E}">
        <p14:creationId xmlns:p14="http://schemas.microsoft.com/office/powerpoint/2010/main" val="38215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Letting the word processor automatically return for you when you reach the right margin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Word Wrap</a:t>
            </a:r>
          </a:p>
        </p:txBody>
      </p:sp>
    </p:spTree>
    <p:extLst>
      <p:ext uri="{BB962C8B-B14F-4D97-AF65-F5344CB8AC3E}">
        <p14:creationId xmlns:p14="http://schemas.microsoft.com/office/powerpoint/2010/main" val="27266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To remove a selection and place it on the clipboard.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Cut</a:t>
            </a:r>
          </a:p>
        </p:txBody>
      </p:sp>
    </p:spTree>
    <p:extLst>
      <p:ext uri="{BB962C8B-B14F-4D97-AF65-F5344CB8AC3E}">
        <p14:creationId xmlns:p14="http://schemas.microsoft.com/office/powerpoint/2010/main" val="59018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To copy a selection and place it on the clipboard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3952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To place a selection from the clipboard into a document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Paste</a:t>
            </a:r>
          </a:p>
        </p:txBody>
      </p:sp>
    </p:spTree>
    <p:extLst>
      <p:ext uri="{BB962C8B-B14F-4D97-AF65-F5344CB8AC3E}">
        <p14:creationId xmlns:p14="http://schemas.microsoft.com/office/powerpoint/2010/main" val="426565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A temporary storage area for a selection that is waiting to be pasted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Clipboard</a:t>
            </a:r>
          </a:p>
        </p:txBody>
      </p:sp>
    </p:spTree>
    <p:extLst>
      <p:ext uri="{BB962C8B-B14F-4D97-AF65-F5344CB8AC3E}">
        <p14:creationId xmlns:p14="http://schemas.microsoft.com/office/powerpoint/2010/main" val="37081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Which of these will the spell checker miss?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A – hat instead of hate</a:t>
            </a:r>
          </a:p>
          <a:p>
            <a:pPr marL="68580" indent="0">
              <a:buNone/>
            </a:pPr>
            <a:r>
              <a:rPr lang="en-US" dirty="0" smtClean="0"/>
              <a:t>B – the </a:t>
            </a:r>
            <a:r>
              <a:rPr lang="en-US" dirty="0" err="1" smtClean="0"/>
              <a:t>the</a:t>
            </a:r>
            <a:r>
              <a:rPr lang="en-US" dirty="0" smtClean="0"/>
              <a:t> </a:t>
            </a:r>
          </a:p>
          <a:p>
            <a:pPr marL="68580" indent="0">
              <a:buNone/>
            </a:pPr>
            <a:r>
              <a:rPr lang="en-US" dirty="0" smtClean="0"/>
              <a:t>C – </a:t>
            </a:r>
            <a:r>
              <a:rPr lang="en-US" dirty="0" err="1" smtClean="0"/>
              <a:t>sence</a:t>
            </a:r>
            <a:r>
              <a:rPr lang="en-US" dirty="0" smtClean="0"/>
              <a:t> instead of since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A – </a:t>
            </a:r>
          </a:p>
          <a:p>
            <a:pPr marL="68580" indent="0">
              <a:buNone/>
            </a:pPr>
            <a:r>
              <a:rPr lang="en-US" dirty="0" smtClean="0"/>
              <a:t>the incorrect word is not misspelled so spell checker will not catch this</a:t>
            </a:r>
          </a:p>
        </p:txBody>
      </p:sp>
    </p:spTree>
    <p:extLst>
      <p:ext uri="{BB962C8B-B14F-4D97-AF65-F5344CB8AC3E}">
        <p14:creationId xmlns:p14="http://schemas.microsoft.com/office/powerpoint/2010/main" val="9991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What does a red squiggly line under a word indicate?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Spelling error</a:t>
            </a:r>
          </a:p>
        </p:txBody>
      </p:sp>
    </p:spTree>
    <p:extLst>
      <p:ext uri="{BB962C8B-B14F-4D97-AF65-F5344CB8AC3E}">
        <p14:creationId xmlns:p14="http://schemas.microsoft.com/office/powerpoint/2010/main" val="40216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What does a green squiggly line under a word  or phrase indicate?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Grammar error</a:t>
            </a:r>
          </a:p>
        </p:txBody>
      </p:sp>
    </p:spTree>
    <p:extLst>
      <p:ext uri="{BB962C8B-B14F-4D97-AF65-F5344CB8AC3E}">
        <p14:creationId xmlns:p14="http://schemas.microsoft.com/office/powerpoint/2010/main" val="146242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What function would I use to look up an antonym for a word?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Thesaurus</a:t>
            </a:r>
          </a:p>
        </p:txBody>
      </p:sp>
    </p:spTree>
    <p:extLst>
      <p:ext uri="{BB962C8B-B14F-4D97-AF65-F5344CB8AC3E}">
        <p14:creationId xmlns:p14="http://schemas.microsoft.com/office/powerpoint/2010/main" val="23493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If I am writing a paper and I keep using the word “fun” over and over again, what tool would help me find an alternate word for “fun”?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Thesaurus</a:t>
            </a:r>
          </a:p>
        </p:txBody>
      </p:sp>
    </p:spTree>
    <p:extLst>
      <p:ext uri="{BB962C8B-B14F-4D97-AF65-F5344CB8AC3E}">
        <p14:creationId xmlns:p14="http://schemas.microsoft.com/office/powerpoint/2010/main" val="35506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To create a table with neatly aligned columns, which key would be most helpful?</a:t>
            </a:r>
          </a:p>
          <a:p>
            <a:pPr marL="68580" indent="0">
              <a:buNone/>
            </a:pPr>
            <a:r>
              <a:rPr lang="en-US" dirty="0" smtClean="0"/>
              <a:t>A – space bar</a:t>
            </a:r>
          </a:p>
          <a:p>
            <a:pPr marL="68580" indent="0">
              <a:buNone/>
            </a:pPr>
            <a:r>
              <a:rPr lang="en-US" dirty="0" smtClean="0"/>
              <a:t>B – CTRL</a:t>
            </a:r>
          </a:p>
          <a:p>
            <a:pPr marL="68580" indent="0">
              <a:buNone/>
            </a:pPr>
            <a:r>
              <a:rPr lang="en-US" dirty="0" smtClean="0"/>
              <a:t>C – TAB</a:t>
            </a:r>
          </a:p>
          <a:p>
            <a:pPr marL="68580" indent="0">
              <a:buNone/>
            </a:pPr>
            <a:r>
              <a:rPr lang="en-US" dirty="0" smtClean="0"/>
              <a:t>D - Backspace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TAB</a:t>
            </a:r>
          </a:p>
        </p:txBody>
      </p:sp>
    </p:spTree>
    <p:extLst>
      <p:ext uri="{BB962C8B-B14F-4D97-AF65-F5344CB8AC3E}">
        <p14:creationId xmlns:p14="http://schemas.microsoft.com/office/powerpoint/2010/main" val="33713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What type of a return is it when you actually press the Enter key such as at the end of a paragraph?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/>
              <a:t>H</a:t>
            </a:r>
            <a:r>
              <a:rPr lang="en-US" sz="3600" dirty="0" smtClean="0"/>
              <a:t>ard Return</a:t>
            </a:r>
          </a:p>
        </p:txBody>
      </p:sp>
    </p:spTree>
    <p:extLst>
      <p:ext uri="{BB962C8B-B14F-4D97-AF65-F5344CB8AC3E}">
        <p14:creationId xmlns:p14="http://schemas.microsoft.com/office/powerpoint/2010/main" val="6781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Marking places on the ruler line where the TAB key will stop  is called setting . . 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TAB STOPS</a:t>
            </a:r>
          </a:p>
        </p:txBody>
      </p:sp>
    </p:spTree>
    <p:extLst>
      <p:ext uri="{BB962C8B-B14F-4D97-AF65-F5344CB8AC3E}">
        <p14:creationId xmlns:p14="http://schemas.microsoft.com/office/powerpoint/2010/main" val="22921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What key do I press to move from tab stop to tab stop?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TAB</a:t>
            </a:r>
          </a:p>
        </p:txBody>
      </p:sp>
    </p:spTree>
    <p:extLst>
      <p:ext uri="{BB962C8B-B14F-4D97-AF65-F5344CB8AC3E}">
        <p14:creationId xmlns:p14="http://schemas.microsoft.com/office/powerpoint/2010/main" val="35709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If I am typing a column of numbers without decimals, which type of tab stop should I set?</a:t>
            </a:r>
          </a:p>
          <a:p>
            <a:pPr marL="68580" indent="0">
              <a:buNone/>
            </a:pPr>
            <a:r>
              <a:rPr lang="en-US" dirty="0" smtClean="0"/>
              <a:t>A – left</a:t>
            </a:r>
          </a:p>
          <a:p>
            <a:pPr marL="68580" indent="0">
              <a:buNone/>
            </a:pPr>
            <a:r>
              <a:rPr lang="en-US" dirty="0" smtClean="0"/>
              <a:t>B – right</a:t>
            </a:r>
          </a:p>
          <a:p>
            <a:pPr marL="68580" indent="0">
              <a:buNone/>
            </a:pPr>
            <a:r>
              <a:rPr lang="en-US" dirty="0" smtClean="0"/>
              <a:t>C – center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sz="3600" dirty="0" smtClean="0"/>
              <a:t>B – Right</a:t>
            </a:r>
          </a:p>
          <a:p>
            <a:r>
              <a:rPr lang="en-US" dirty="0" smtClean="0"/>
              <a:t>Numbers should always align on the right</a:t>
            </a:r>
          </a:p>
          <a:p>
            <a:r>
              <a:rPr lang="en-US" dirty="0" smtClean="0"/>
              <a:t>Numbers with decimals should align by decimal</a:t>
            </a:r>
          </a:p>
        </p:txBody>
      </p:sp>
    </p:spTree>
    <p:extLst>
      <p:ext uri="{BB962C8B-B14F-4D97-AF65-F5344CB8AC3E}">
        <p14:creationId xmlns:p14="http://schemas.microsoft.com/office/powerpoint/2010/main" val="36912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Dots or dashes between tab stops that lead your eye from one column to the next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Leaders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49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Aligning a section of text in from the left or right margin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Indent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00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In this example, which indent function was used?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Left Indent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66800" y="3276600"/>
            <a:ext cx="24384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0421" y="3312855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paragraph 1.  I like paragraph 1.</a:t>
            </a:r>
          </a:p>
          <a:p>
            <a:endParaRPr lang="en-US" sz="1600" dirty="0"/>
          </a:p>
          <a:p>
            <a:pPr marL="341313"/>
            <a:r>
              <a:rPr lang="en-US" sz="1600" dirty="0" smtClean="0"/>
              <a:t>This is paragraph 2.  I like paragraph 2 as well.</a:t>
            </a:r>
          </a:p>
          <a:p>
            <a:endParaRPr lang="en-US" sz="1600" dirty="0"/>
          </a:p>
          <a:p>
            <a:r>
              <a:rPr lang="en-US" sz="1600" dirty="0" smtClean="0"/>
              <a:t>This is paragraph 3.  I don’t know if I like paragraph 3.</a:t>
            </a:r>
          </a:p>
        </p:txBody>
      </p:sp>
    </p:spTree>
    <p:extLst>
      <p:ext uri="{BB962C8B-B14F-4D97-AF65-F5344CB8AC3E}">
        <p14:creationId xmlns:p14="http://schemas.microsoft.com/office/powerpoint/2010/main" val="35878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In this example, which indent function was used?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First Line Indent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66800" y="3276600"/>
            <a:ext cx="24384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0421" y="3312855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paragraph 1.  I like paragraph 1.</a:t>
            </a:r>
          </a:p>
          <a:p>
            <a:endParaRPr lang="en-US" sz="1600" dirty="0"/>
          </a:p>
          <a:p>
            <a:r>
              <a:rPr lang="en-US" sz="1600" dirty="0" smtClean="0"/>
              <a:t>This is paragraph 2.  I like paragraph 2 as well.</a:t>
            </a:r>
          </a:p>
          <a:p>
            <a:endParaRPr lang="en-US" sz="1600" dirty="0"/>
          </a:p>
          <a:p>
            <a:pPr indent="287338"/>
            <a:r>
              <a:rPr lang="en-US" sz="1600" dirty="0" smtClean="0"/>
              <a:t>This is paragraph 3.  I don’t know if I like paragraph 3.</a:t>
            </a:r>
          </a:p>
        </p:txBody>
      </p:sp>
    </p:spTree>
    <p:extLst>
      <p:ext uri="{BB962C8B-B14F-4D97-AF65-F5344CB8AC3E}">
        <p14:creationId xmlns:p14="http://schemas.microsoft.com/office/powerpoint/2010/main" val="959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In this example, which indent function was used?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Hanging Indent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66800" y="3276600"/>
            <a:ext cx="24384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0421" y="3312855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paragraph 1.  I like paragraph 1.</a:t>
            </a:r>
          </a:p>
          <a:p>
            <a:endParaRPr lang="en-US" sz="1600" dirty="0"/>
          </a:p>
          <a:p>
            <a:pPr marL="463550" indent="-463550"/>
            <a:r>
              <a:rPr lang="en-US" sz="1600" dirty="0" smtClean="0"/>
              <a:t>This is paragraph 2.  I like paragraph 2 as well.</a:t>
            </a:r>
          </a:p>
          <a:p>
            <a:endParaRPr lang="en-US" sz="1600" dirty="0"/>
          </a:p>
          <a:p>
            <a:r>
              <a:rPr lang="en-US" sz="1600" dirty="0" smtClean="0"/>
              <a:t>This is paragraph 3.  I don’t know if I like paragraph 3.</a:t>
            </a:r>
          </a:p>
        </p:txBody>
      </p:sp>
    </p:spTree>
    <p:extLst>
      <p:ext uri="{BB962C8B-B14F-4D97-AF65-F5344CB8AC3E}">
        <p14:creationId xmlns:p14="http://schemas.microsoft.com/office/powerpoint/2010/main" val="17913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This is a paragraph format that keeps the first line of a paragraph at the left margin and indents remaining lines from the left margin.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Hanging Indent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39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3352800"/>
            <a:ext cx="28956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Arranging text so if flows side by side on a page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Columns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66800" y="35052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is my information.  Here is an example of this.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349377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Now my information is flowing side by side.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11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Allowing the program to automatically go the next page when you reach the bottom margin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/>
              <a:t>S</a:t>
            </a:r>
            <a:r>
              <a:rPr lang="en-US" sz="3600" dirty="0" smtClean="0"/>
              <a:t>oft Page Break</a:t>
            </a:r>
          </a:p>
        </p:txBody>
      </p:sp>
    </p:spTree>
    <p:extLst>
      <p:ext uri="{BB962C8B-B14F-4D97-AF65-F5344CB8AC3E}">
        <p14:creationId xmlns:p14="http://schemas.microsoft.com/office/powerpoint/2010/main" val="26630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Information that appears on the top of every page.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Header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26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Information that appears on the bottom of every page.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Footer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5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A file that provides design and layout for you and you simply fill in the information is called a …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(Examples:  brochure, greeting card, calendar)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Template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11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Characters that are not found on a standard keyboard such as mathematical symbols or international characters with accents.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 algn="ctr">
              <a:buNone/>
            </a:pPr>
            <a:r>
              <a:rPr lang="en-US" sz="3600" dirty="0" smtClean="0"/>
              <a:t>Symbols or Special Characters</a:t>
            </a: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0065" r="20673" b="32763"/>
          <a:stretch/>
        </p:blipFill>
        <p:spPr bwMode="auto">
          <a:xfrm>
            <a:off x="4800600" y="2994660"/>
            <a:ext cx="3733800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7848600" y="32004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" idx="2"/>
          </p:cNvCxnSpPr>
          <p:nvPr/>
        </p:nvCxnSpPr>
        <p:spPr>
          <a:xfrm flipH="1">
            <a:off x="5638801" y="3467100"/>
            <a:ext cx="2209799" cy="723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4419600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62600" y="44196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Formatting marks that do not print with the document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dirty="0" smtClean="0"/>
              <a:t>Non-printing characters</a:t>
            </a:r>
            <a:endParaRPr lang="en-US" dirty="0"/>
          </a:p>
          <a:p>
            <a:pPr marL="68580" indent="0" algn="ctr">
              <a:buNone/>
            </a:pPr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7724" t="28680" r="48237" b="45584"/>
          <a:stretch/>
        </p:blipFill>
        <p:spPr bwMode="auto">
          <a:xfrm>
            <a:off x="685800" y="3276600"/>
            <a:ext cx="5029200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848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-Point Star 18"/>
          <p:cNvSpPr/>
          <p:nvPr/>
        </p:nvSpPr>
        <p:spPr>
          <a:xfrm>
            <a:off x="5486400" y="1336201"/>
            <a:ext cx="3352800" cy="3314676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Identify the following and then click to see if you are right.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07" y="1847999"/>
            <a:ext cx="531813" cy="55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8" y="2543491"/>
            <a:ext cx="570467" cy="50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8" y="3189294"/>
            <a:ext cx="515678" cy="49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7" y="3825208"/>
            <a:ext cx="539947" cy="42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8" y="4386239"/>
            <a:ext cx="623889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0" y="4971400"/>
            <a:ext cx="610237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93" y="5572436"/>
            <a:ext cx="547689" cy="53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8" y="6248400"/>
            <a:ext cx="6895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524000" y="1641651"/>
            <a:ext cx="350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Bold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Underline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Italicize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Format Painter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Change Case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Line Spacing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Bullet listing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Numbered listing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2590301"/>
            <a:ext cx="152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Click here to check answers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6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767" y="304800"/>
            <a:ext cx="8229600" cy="1164336"/>
          </a:xfrm>
        </p:spPr>
        <p:txBody>
          <a:bodyPr/>
          <a:lstStyle/>
          <a:p>
            <a:r>
              <a:rPr lang="en-US" sz="2400" dirty="0" smtClean="0"/>
              <a:t>Identify what each letter is pointing to then click to see if you are right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0"/>
          <a:stretch/>
        </p:blipFill>
        <p:spPr bwMode="auto">
          <a:xfrm>
            <a:off x="381000" y="1676400"/>
            <a:ext cx="8534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4793184"/>
            <a:ext cx="4572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3552209"/>
            <a:ext cx="4572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0" y="3740581"/>
            <a:ext cx="4572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552" y="4053465"/>
            <a:ext cx="4572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065975"/>
            <a:ext cx="1371600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Top margin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4839350"/>
            <a:ext cx="1676400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Vertical ruler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3598375"/>
            <a:ext cx="1828800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Horizontal ruler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4304941"/>
            <a:ext cx="1785582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Right margin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14" idx="1"/>
          </p:cNvCxnSpPr>
          <p:nvPr/>
        </p:nvCxnSpPr>
        <p:spPr>
          <a:xfrm flipH="1">
            <a:off x="533400" y="4284298"/>
            <a:ext cx="291152" cy="23083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</p:cNvCxnSpPr>
          <p:nvPr/>
        </p:nvCxnSpPr>
        <p:spPr>
          <a:xfrm flipH="1">
            <a:off x="533400" y="5024017"/>
            <a:ext cx="304800" cy="18466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10000" y="3200400"/>
            <a:ext cx="304800" cy="35181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0"/>
          </p:cNvCxnSpPr>
          <p:nvPr/>
        </p:nvCxnSpPr>
        <p:spPr>
          <a:xfrm flipV="1">
            <a:off x="7848600" y="3176895"/>
            <a:ext cx="371901" cy="56368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76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88136"/>
          </a:xfrm>
        </p:spPr>
        <p:txBody>
          <a:bodyPr/>
          <a:lstStyle/>
          <a:p>
            <a:r>
              <a:rPr lang="en-US" sz="2800" dirty="0" smtClean="0"/>
              <a:t>Identify what each letter is pointing to then click to see if you are correct.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64" b="76066"/>
          <a:stretch/>
        </p:blipFill>
        <p:spPr bwMode="auto">
          <a:xfrm>
            <a:off x="76200" y="1371600"/>
            <a:ext cx="8915400" cy="180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949" y="3428996"/>
            <a:ext cx="4572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0949" y="3428996"/>
            <a:ext cx="4572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4349" y="3428996"/>
            <a:ext cx="4572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6349" y="3428996"/>
            <a:ext cx="4572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5300" y="3428996"/>
            <a:ext cx="4572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3428996"/>
            <a:ext cx="4572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0" y="3428996"/>
            <a:ext cx="4572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13" name="Straight Arrow Connector 12"/>
          <p:cNvCxnSpPr>
            <a:stCxn id="6" idx="0"/>
          </p:cNvCxnSpPr>
          <p:nvPr/>
        </p:nvCxnSpPr>
        <p:spPr>
          <a:xfrm flipH="1" flipV="1">
            <a:off x="228600" y="2971800"/>
            <a:ext cx="156949" cy="45719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88028" y="2971800"/>
            <a:ext cx="75060" cy="45719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743200" y="2819400"/>
            <a:ext cx="461749" cy="60959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462252" y="2971800"/>
            <a:ext cx="0" cy="45719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086600" y="2946782"/>
            <a:ext cx="37530" cy="45719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458200" y="2946782"/>
            <a:ext cx="76200" cy="47653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" name="TextBox 3072"/>
          <p:cNvSpPr txBox="1"/>
          <p:nvPr/>
        </p:nvSpPr>
        <p:spPr>
          <a:xfrm>
            <a:off x="156949" y="4038600"/>
            <a:ext cx="1062251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Tab selection/ type of tab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07023" y="4012442"/>
            <a:ext cx="106452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 - Left indent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80949" y="4811173"/>
            <a:ext cx="1295399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 - Hanging indent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976349" y="4028365"/>
            <a:ext cx="106452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First line indent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305300" y="3992433"/>
            <a:ext cx="106452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Left tab stop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250675" y="3981060"/>
            <a:ext cx="106452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Right tab stop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856562" y="3981058"/>
            <a:ext cx="83023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Right indent</a:t>
            </a:r>
            <a:endParaRPr lang="en-US" dirty="0"/>
          </a:p>
        </p:txBody>
      </p:sp>
      <p:sp>
        <p:nvSpPr>
          <p:cNvPr id="3079" name="Bent Arrow 3078"/>
          <p:cNvSpPr/>
          <p:nvPr/>
        </p:nvSpPr>
        <p:spPr>
          <a:xfrm flipH="1">
            <a:off x="2139282" y="2778458"/>
            <a:ext cx="189365" cy="813178"/>
          </a:xfrm>
          <a:prstGeom prst="ben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8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sz="2800" dirty="0" smtClean="0"/>
              <a:t>Don’t forget to study the parts of the WORD screen.  </a:t>
            </a:r>
            <a:endParaRPr lang="en-US" sz="2800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21794" t="18519" r="17469" b="8262"/>
          <a:stretch/>
        </p:blipFill>
        <p:spPr bwMode="auto">
          <a:xfrm>
            <a:off x="457200" y="1237298"/>
            <a:ext cx="8305800" cy="539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74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Creating a forced page break or new page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Hard Page Break</a:t>
            </a:r>
          </a:p>
        </p:txBody>
      </p:sp>
    </p:spTree>
    <p:extLst>
      <p:ext uri="{BB962C8B-B14F-4D97-AF65-F5344CB8AC3E}">
        <p14:creationId xmlns:p14="http://schemas.microsoft.com/office/powerpoint/2010/main" val="36592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What is the shortcut to force a page break or new page?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CTRL+ENTER</a:t>
            </a:r>
          </a:p>
        </p:txBody>
      </p:sp>
    </p:spTree>
    <p:extLst>
      <p:ext uri="{BB962C8B-B14F-4D97-AF65-F5344CB8AC3E}">
        <p14:creationId xmlns:p14="http://schemas.microsoft.com/office/powerpoint/2010/main" val="6379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dirty="0" smtClean="0"/>
              <a:t>The style of text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Font</a:t>
            </a:r>
          </a:p>
        </p:txBody>
      </p:sp>
    </p:spTree>
    <p:extLst>
      <p:ext uri="{BB962C8B-B14F-4D97-AF65-F5344CB8AC3E}">
        <p14:creationId xmlns:p14="http://schemas.microsoft.com/office/powerpoint/2010/main" val="38965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 the definition, think of the answer, then click to see if you are right.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A way to copy a format from one selection to another or to several others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 smtClean="0"/>
              <a:t>Format Painter</a:t>
            </a:r>
          </a:p>
        </p:txBody>
      </p:sp>
    </p:spTree>
    <p:extLst>
      <p:ext uri="{BB962C8B-B14F-4D97-AF65-F5344CB8AC3E}">
        <p14:creationId xmlns:p14="http://schemas.microsoft.com/office/powerpoint/2010/main" val="38135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204</TotalTime>
  <Words>2137</Words>
  <Application>Microsoft Office PowerPoint</Application>
  <PresentationFormat>On-screen Show (4:3)</PresentationFormat>
  <Paragraphs>438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Metro</vt:lpstr>
      <vt:lpstr>Word processing review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Read the definition, think of the answer, then click to see if you are right.</vt:lpstr>
      <vt:lpstr>Identify the following and then click to see if you are right.</vt:lpstr>
      <vt:lpstr>Identify what each letter is pointing to then click to see if you are right.</vt:lpstr>
      <vt:lpstr>Identify what each letter is pointing to then click to see if you are correct.</vt:lpstr>
      <vt:lpstr>Don’t forget to study the parts of the WORD screen.  </vt:lpstr>
      <vt:lpstr>The End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processing review</dc:title>
  <dc:creator>Cathy Tom</dc:creator>
  <cp:lastModifiedBy>LJHSTeacher</cp:lastModifiedBy>
  <cp:revision>29</cp:revision>
  <dcterms:created xsi:type="dcterms:W3CDTF">2012-03-19T17:53:40Z</dcterms:created>
  <dcterms:modified xsi:type="dcterms:W3CDTF">2014-01-06T22:43:21Z</dcterms:modified>
</cp:coreProperties>
</file>