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8" r:id="rId2"/>
    <p:sldId id="315" r:id="rId3"/>
    <p:sldId id="268" r:id="rId4"/>
    <p:sldId id="309" r:id="rId5"/>
    <p:sldId id="314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B56"/>
    <a:srgbClr val="FF6600"/>
    <a:srgbClr val="113A86"/>
    <a:srgbClr val="CCD7F7"/>
    <a:srgbClr val="FFB50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86" autoAdjust="0"/>
    <p:restoredTop sz="93039" autoAdjust="0"/>
  </p:normalViewPr>
  <p:slideViewPr>
    <p:cSldViewPr>
      <p:cViewPr>
        <p:scale>
          <a:sx n="72" d="100"/>
          <a:sy n="72" d="100"/>
        </p:scale>
        <p:origin x="-96" y="-312"/>
      </p:cViewPr>
      <p:guideLst>
        <p:guide orient="horz"/>
        <p:guide orient="horz" pos="1392"/>
        <p:guide pos="5759"/>
        <p:guide pos="2256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870EBA-9A54-4965-A9A6-2CE52DB808F4}" type="datetimeFigureOut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4BCE74-742E-49E2-9D7E-F501DB1DB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40A8FB-2222-46E3-B24B-B58BB47C33F6}" type="datetimeFigureOut">
              <a:rPr lang="en-US"/>
              <a:pPr>
                <a:defRPr/>
              </a:pPr>
              <a:t>9/12/2013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00FAFA-B4A6-4441-8838-08D189579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56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0C081E-53A0-4453-B62F-7B498D58C3D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AF332C-3E65-4555-AF10-2E19D4E561E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D8013E-21D9-412A-9BF5-8CFEEC8342E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EB45E4-BD10-49A4-8335-8848E43C5AE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D091D8-56EC-4877-B543-612C2FC54A4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E9DB04-77B5-4B47-AD10-AFEFB4BB7DB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5" descr="Unit1_backgroun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9875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704850" y="-282575"/>
          <a:ext cx="1252538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lash Document" r:id="rId15" imgW="1399680" imgH="2005200" progId="">
                  <p:embed/>
                </p:oleObj>
              </mc:Choice>
              <mc:Fallback>
                <p:oleObj name="Flash Document" r:id="rId15" imgW="1399680" imgH="20052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-282575"/>
                        <a:ext cx="1252538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752600" y="2736850"/>
          <a:ext cx="5181600" cy="8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Flash Document" r:id="rId4" imgW="7315200" imgH="114300" progId="">
                  <p:embed/>
                </p:oleObj>
              </mc:Choice>
              <mc:Fallback>
                <p:oleObj name="Flash Document" r:id="rId4" imgW="7315200" imgH="1143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36850"/>
                        <a:ext cx="5181600" cy="8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905000" y="304800"/>
            <a:ext cx="5654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The Word Window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1600200" y="2971800"/>
            <a:ext cx="5638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  <a:latin typeface="Calibri" pitchFamily="34" charset="0"/>
              </a:rPr>
              <a:t>Fill out your Word Window Worksheet as you view this PowerPoint</a:t>
            </a:r>
            <a:endParaRPr lang="en-US" sz="2800" b="1" dirty="0">
              <a:solidFill>
                <a:srgbClr val="FF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819400"/>
            <a:ext cx="498316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14"/>
          <p:cNvSpPr txBox="1">
            <a:spLocks noChangeArrowheads="1"/>
          </p:cNvSpPr>
          <p:nvPr/>
        </p:nvSpPr>
        <p:spPr bwMode="auto">
          <a:xfrm>
            <a:off x="1905000" y="304800"/>
            <a:ext cx="5654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Lesson 1: Create a Document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1371600"/>
            <a:ext cx="3505200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113A86"/>
                </a:solidFill>
                <a:latin typeface="Calibri" pitchFamily="34" charset="0"/>
              </a:rPr>
              <a:t>The Word screen contains</a:t>
            </a: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4114800" y="2209800"/>
            <a:ext cx="1066800" cy="687388"/>
            <a:chOff x="4114800" y="2209800"/>
            <a:chExt cx="1066800" cy="686594"/>
          </a:xfrm>
        </p:grpSpPr>
        <p:sp>
          <p:nvSpPr>
            <p:cNvPr id="13" name="TextBox 12"/>
            <p:cNvSpPr txBox="1"/>
            <p:nvPr/>
          </p:nvSpPr>
          <p:spPr>
            <a:xfrm>
              <a:off x="4114800" y="2209800"/>
              <a:ext cx="1066800" cy="400110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Title bar</a:t>
              </a:r>
            </a:p>
          </p:txBody>
        </p:sp>
        <p:cxnSp>
          <p:nvCxnSpPr>
            <p:cNvPr id="23589" name="Straight Arrow Connector 19"/>
            <p:cNvCxnSpPr>
              <a:cxnSpLocks noChangeShapeType="1"/>
            </p:cNvCxnSpPr>
            <p:nvPr/>
          </p:nvCxnSpPr>
          <p:spPr bwMode="auto">
            <a:xfrm rot="5400000">
              <a:off x="4505355" y="2752755"/>
              <a:ext cx="285690" cy="158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981200" y="1447800"/>
            <a:ext cx="1676400" cy="1371599"/>
            <a:chOff x="1066800" y="1219386"/>
            <a:chExt cx="1676400" cy="1371454"/>
          </a:xfrm>
        </p:grpSpPr>
        <p:sp>
          <p:nvSpPr>
            <p:cNvPr id="10" name="TextBox 9"/>
            <p:cNvSpPr txBox="1"/>
            <p:nvPr/>
          </p:nvSpPr>
          <p:spPr>
            <a:xfrm>
              <a:off x="1066800" y="1219386"/>
              <a:ext cx="1676400" cy="707886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Quick Access Toolbar</a:t>
              </a:r>
            </a:p>
          </p:txBody>
        </p:sp>
        <p:cxnSp>
          <p:nvCxnSpPr>
            <p:cNvPr id="23585" name="Straight Arrow Connector 20"/>
            <p:cNvCxnSpPr>
              <a:cxnSpLocks noChangeShapeType="1"/>
            </p:cNvCxnSpPr>
            <p:nvPr/>
          </p:nvCxnSpPr>
          <p:spPr bwMode="auto">
            <a:xfrm flipH="1">
              <a:off x="1828800" y="1905113"/>
              <a:ext cx="304800" cy="685727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2895600" y="4572000"/>
            <a:ext cx="3124200" cy="400050"/>
            <a:chOff x="2895600" y="4572000"/>
            <a:chExt cx="312420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3505200" y="4572000"/>
              <a:ext cx="1981200" cy="400110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Document pane</a:t>
              </a:r>
            </a:p>
          </p:txBody>
        </p:sp>
        <p:cxnSp>
          <p:nvCxnSpPr>
            <p:cNvPr id="23576" name="Straight Arrow Connector 39"/>
            <p:cNvCxnSpPr>
              <a:cxnSpLocks noChangeShapeType="1"/>
            </p:cNvCxnSpPr>
            <p:nvPr/>
          </p:nvCxnSpPr>
          <p:spPr bwMode="auto">
            <a:xfrm rot="10800000">
              <a:off x="2895600" y="4760976"/>
              <a:ext cx="609600" cy="158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3577" name="Straight Arrow Connector 40"/>
            <p:cNvCxnSpPr>
              <a:cxnSpLocks noChangeShapeType="1"/>
            </p:cNvCxnSpPr>
            <p:nvPr/>
          </p:nvCxnSpPr>
          <p:spPr bwMode="auto">
            <a:xfrm>
              <a:off x="5486400" y="4774981"/>
              <a:ext cx="533400" cy="1235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990600" y="5334000"/>
            <a:ext cx="1600200" cy="1143000"/>
            <a:chOff x="762000" y="5334000"/>
            <a:chExt cx="1600200" cy="1143000"/>
          </a:xfrm>
        </p:grpSpPr>
        <p:sp>
          <p:nvSpPr>
            <p:cNvPr id="11" name="TextBox 10"/>
            <p:cNvSpPr txBox="1"/>
            <p:nvPr/>
          </p:nvSpPr>
          <p:spPr>
            <a:xfrm>
              <a:off x="762000" y="5334000"/>
              <a:ext cx="1600200" cy="400110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Start button </a:t>
              </a:r>
            </a:p>
          </p:txBody>
        </p:sp>
        <p:cxnSp>
          <p:nvCxnSpPr>
            <p:cNvPr id="23572" name="Straight Arrow Connector 43"/>
            <p:cNvCxnSpPr>
              <a:cxnSpLocks noChangeShapeType="1"/>
              <a:stCxn id="11" idx="2"/>
            </p:cNvCxnSpPr>
            <p:nvPr/>
          </p:nvCxnSpPr>
          <p:spPr bwMode="auto">
            <a:xfrm>
              <a:off x="1562100" y="5734110"/>
              <a:ext cx="495300" cy="74289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00800" y="4725988"/>
            <a:ext cx="1295400" cy="1522412"/>
            <a:chOff x="6400800" y="4725988"/>
            <a:chExt cx="1295400" cy="1522412"/>
          </a:xfrm>
        </p:grpSpPr>
        <p:sp>
          <p:nvSpPr>
            <p:cNvPr id="12" name="TextBox 11"/>
            <p:cNvSpPr txBox="1"/>
            <p:nvPr/>
          </p:nvSpPr>
          <p:spPr>
            <a:xfrm>
              <a:off x="6400800" y="5086290"/>
              <a:ext cx="1295400" cy="400110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Scroll bars</a:t>
              </a:r>
            </a:p>
          </p:txBody>
        </p:sp>
        <p:cxnSp>
          <p:nvCxnSpPr>
            <p:cNvPr id="23567" name="Straight Arrow Connector 44"/>
            <p:cNvCxnSpPr>
              <a:cxnSpLocks noChangeShapeType="1"/>
            </p:cNvCxnSpPr>
            <p:nvPr/>
          </p:nvCxnSpPr>
          <p:spPr bwMode="auto">
            <a:xfrm flipV="1">
              <a:off x="6705600" y="4725988"/>
              <a:ext cx="381000" cy="303212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3568" name="Straight Arrow Connector 45"/>
            <p:cNvCxnSpPr>
              <a:cxnSpLocks noChangeShapeType="1"/>
            </p:cNvCxnSpPr>
            <p:nvPr/>
          </p:nvCxnSpPr>
          <p:spPr bwMode="auto">
            <a:xfrm flipH="1">
              <a:off x="6553200" y="5562600"/>
              <a:ext cx="77788" cy="68580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2" name="Group 61"/>
          <p:cNvGrpSpPr/>
          <p:nvPr/>
        </p:nvGrpSpPr>
        <p:grpSpPr>
          <a:xfrm>
            <a:off x="6934200" y="3048000"/>
            <a:ext cx="1258022" cy="1466882"/>
            <a:chOff x="6934200" y="3048000"/>
            <a:chExt cx="1258022" cy="1466882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7086600" y="3048000"/>
              <a:ext cx="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6934200" y="3048000"/>
              <a:ext cx="1258022" cy="1466882"/>
              <a:chOff x="6934200" y="3048000"/>
              <a:chExt cx="1258022" cy="1466882"/>
            </a:xfrm>
          </p:grpSpPr>
          <p:grpSp>
            <p:nvGrpSpPr>
              <p:cNvPr id="24" name="Group 23"/>
              <p:cNvGrpSpPr>
                <a:grpSpLocks/>
              </p:cNvGrpSpPr>
              <p:nvPr/>
            </p:nvGrpSpPr>
            <p:grpSpPr bwMode="auto">
              <a:xfrm>
                <a:off x="7086603" y="3276598"/>
                <a:ext cx="1105619" cy="1238284"/>
                <a:chOff x="7004424" y="2895578"/>
                <a:chExt cx="1148976" cy="1238359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7162800" y="3733827"/>
                  <a:ext cx="990600" cy="400110"/>
                </a:xfrm>
                <a:prstGeom prst="rect">
                  <a:avLst/>
                </a:prstGeom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000" dirty="0">
                      <a:solidFill>
                        <a:srgbClr val="113A86"/>
                      </a:solidFill>
                      <a:latin typeface="Calibri" pitchFamily="34" charset="0"/>
                    </a:rPr>
                    <a:t>Ribbon</a:t>
                  </a:r>
                </a:p>
              </p:txBody>
            </p:sp>
            <p:cxnSp>
              <p:nvCxnSpPr>
                <p:cNvPr id="23581" name="Straight Arrow Connector 2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004427" y="2895578"/>
                  <a:ext cx="436281" cy="762010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FF0000"/>
                  </a:solidFill>
                  <a:round/>
                  <a:headEnd/>
                  <a:tailEnd type="arrow" w="med" len="med"/>
                </a:ln>
              </p:spPr>
            </p:cxnSp>
          </p:grpSp>
          <p:cxnSp>
            <p:nvCxnSpPr>
              <p:cNvPr id="35" name="Straight Connector 34"/>
              <p:cNvCxnSpPr/>
              <p:nvPr/>
            </p:nvCxnSpPr>
            <p:spPr bwMode="auto">
              <a:xfrm>
                <a:off x="6934200" y="3048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6934200" y="35052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990600" y="2971800"/>
            <a:ext cx="1219200" cy="1393686"/>
            <a:chOff x="4114800" y="1524792"/>
            <a:chExt cx="1219200" cy="1392076"/>
          </a:xfrm>
        </p:grpSpPr>
        <p:sp>
          <p:nvSpPr>
            <p:cNvPr id="48" name="TextBox 47"/>
            <p:cNvSpPr txBox="1"/>
            <p:nvPr/>
          </p:nvSpPr>
          <p:spPr>
            <a:xfrm>
              <a:off x="4114800" y="2209800"/>
              <a:ext cx="1066800" cy="707068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113A86"/>
                  </a:solidFill>
                  <a:latin typeface="Calibri" pitchFamily="34" charset="0"/>
                </a:rPr>
                <a:t>Office</a:t>
              </a:r>
            </a:p>
            <a:p>
              <a:pPr algn="ctr">
                <a:defRPr/>
              </a:pPr>
              <a:r>
                <a:rPr lang="en-US" sz="2000" dirty="0" smtClean="0">
                  <a:solidFill>
                    <a:srgbClr val="113A86"/>
                  </a:solidFill>
                  <a:latin typeface="Calibri" pitchFamily="34" charset="0"/>
                </a:rPr>
                <a:t>button</a:t>
              </a:r>
              <a:endParaRPr lang="en-US" sz="2000" dirty="0">
                <a:solidFill>
                  <a:srgbClr val="113A86"/>
                </a:solidFill>
                <a:latin typeface="Calibri" pitchFamily="34" charset="0"/>
              </a:endParaRPr>
            </a:p>
          </p:txBody>
        </p:sp>
        <p:cxnSp>
          <p:nvCxnSpPr>
            <p:cNvPr id="49" name="Straight Arrow Connector 19"/>
            <p:cNvCxnSpPr>
              <a:cxnSpLocks noChangeShapeType="1"/>
            </p:cNvCxnSpPr>
            <p:nvPr/>
          </p:nvCxnSpPr>
          <p:spPr bwMode="auto">
            <a:xfrm flipV="1">
              <a:off x="4876800" y="1524792"/>
              <a:ext cx="457200" cy="608896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2514600" y="3047999"/>
            <a:ext cx="1066800" cy="1162110"/>
            <a:chOff x="3810000" y="1448680"/>
            <a:chExt cx="1066800" cy="1160768"/>
          </a:xfrm>
        </p:grpSpPr>
        <p:sp>
          <p:nvSpPr>
            <p:cNvPr id="53" name="TextBox 52"/>
            <p:cNvSpPr txBox="1"/>
            <p:nvPr/>
          </p:nvSpPr>
          <p:spPr>
            <a:xfrm>
              <a:off x="4114800" y="2209800"/>
              <a:ext cx="762000" cy="399648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113A86"/>
                  </a:solidFill>
                  <a:latin typeface="Calibri" pitchFamily="34" charset="0"/>
                </a:rPr>
                <a:t>Tab</a:t>
              </a:r>
              <a:endParaRPr lang="en-US" sz="2000" dirty="0">
                <a:solidFill>
                  <a:srgbClr val="113A86"/>
                </a:solidFill>
                <a:latin typeface="Calibri" pitchFamily="34" charset="0"/>
              </a:endParaRPr>
            </a:p>
          </p:txBody>
        </p:sp>
        <p:cxnSp>
          <p:nvCxnSpPr>
            <p:cNvPr id="54" name="Straight Arrow Connector 19"/>
            <p:cNvCxnSpPr>
              <a:cxnSpLocks noChangeShapeType="1"/>
            </p:cNvCxnSpPr>
            <p:nvPr/>
          </p:nvCxnSpPr>
          <p:spPr bwMode="auto">
            <a:xfrm flipH="1" flipV="1">
              <a:off x="3810000" y="1448680"/>
              <a:ext cx="685800" cy="608896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2514599" y="5333999"/>
            <a:ext cx="2667000" cy="990601"/>
            <a:chOff x="3798711" y="2209800"/>
            <a:chExt cx="1382889" cy="989457"/>
          </a:xfrm>
        </p:grpSpPr>
        <p:sp>
          <p:nvSpPr>
            <p:cNvPr id="68" name="TextBox 67"/>
            <p:cNvSpPr txBox="1"/>
            <p:nvPr/>
          </p:nvSpPr>
          <p:spPr>
            <a:xfrm>
              <a:off x="4114800" y="2209800"/>
              <a:ext cx="1066800" cy="400110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rgbClr val="113A86"/>
                  </a:solidFill>
                  <a:latin typeface="Calibri" pitchFamily="34" charset="0"/>
                </a:rPr>
                <a:t>Status bar</a:t>
              </a:r>
              <a:endParaRPr lang="en-US" sz="2000" dirty="0">
                <a:solidFill>
                  <a:srgbClr val="113A86"/>
                </a:solidFill>
                <a:latin typeface="Calibri" pitchFamily="34" charset="0"/>
              </a:endParaRPr>
            </a:p>
          </p:txBody>
        </p:sp>
        <p:cxnSp>
          <p:nvCxnSpPr>
            <p:cNvPr id="69" name="Straight Arrow Connector 19"/>
            <p:cNvCxnSpPr>
              <a:cxnSpLocks noChangeShapeType="1"/>
            </p:cNvCxnSpPr>
            <p:nvPr/>
          </p:nvCxnSpPr>
          <p:spPr bwMode="auto">
            <a:xfrm flipH="1">
              <a:off x="3798711" y="2610705"/>
              <a:ext cx="850283" cy="588552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6" name="Group 55"/>
          <p:cNvGrpSpPr/>
          <p:nvPr/>
        </p:nvGrpSpPr>
        <p:grpSpPr>
          <a:xfrm>
            <a:off x="3352800" y="3429000"/>
            <a:ext cx="2209800" cy="857310"/>
            <a:chOff x="3352800" y="3429000"/>
            <a:chExt cx="2209800" cy="857310"/>
          </a:xfrm>
        </p:grpSpPr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4114800" y="3581400"/>
              <a:ext cx="1447800" cy="704910"/>
              <a:chOff x="3886200" y="1753128"/>
              <a:chExt cx="1447800" cy="704096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4114800" y="2057576"/>
                <a:ext cx="1219200" cy="399648"/>
              </a:xfrm>
              <a:prstGeom prst="rect">
                <a:avLst/>
              </a:prstGeom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000" dirty="0" smtClean="0">
                    <a:solidFill>
                      <a:srgbClr val="113A86"/>
                    </a:solidFill>
                    <a:latin typeface="Calibri" pitchFamily="34" charset="0"/>
                  </a:rPr>
                  <a:t>Group</a:t>
                </a:r>
                <a:endParaRPr lang="en-US" sz="2000" dirty="0">
                  <a:solidFill>
                    <a:srgbClr val="113A86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2" name="Straight Arrow Connector 19"/>
              <p:cNvCxnSpPr>
                <a:cxnSpLocks noChangeShapeType="1"/>
              </p:cNvCxnSpPr>
              <p:nvPr/>
            </p:nvCxnSpPr>
            <p:spPr bwMode="auto">
              <a:xfrm flipH="1" flipV="1">
                <a:off x="3886200" y="1753128"/>
                <a:ext cx="609600" cy="304448"/>
              </a:xfrm>
              <a:prstGeom prst="straightConnector1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44" name="Straight Connector 43"/>
            <p:cNvCxnSpPr/>
            <p:nvPr/>
          </p:nvCxnSpPr>
          <p:spPr bwMode="auto">
            <a:xfrm>
              <a:off x="3352800" y="3581400"/>
              <a:ext cx="914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4267200" y="3429000"/>
              <a:ext cx="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V="1">
              <a:off x="3352800" y="3429000"/>
              <a:ext cx="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4"/>
          <p:cNvSpPr txBox="1">
            <a:spLocks noChangeArrowheads="1"/>
          </p:cNvSpPr>
          <p:nvPr/>
        </p:nvSpPr>
        <p:spPr bwMode="auto">
          <a:xfrm>
            <a:off x="1905000" y="304800"/>
            <a:ext cx="5654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Lesson 1: Create a Document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743200"/>
            <a:ext cx="1447800" cy="193899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113A86"/>
                </a:solidFill>
                <a:latin typeface="Calibri" pitchFamily="34" charset="0"/>
              </a:rPr>
              <a:t>The title bar displays the name of the current document or file. </a:t>
            </a:r>
          </a:p>
        </p:txBody>
      </p:sp>
      <p:pic>
        <p:nvPicPr>
          <p:cNvPr id="12" name="Picture 1" descr="C:\Documents and Settings\Compaq_Administrator\Desktop\Picture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438400"/>
            <a:ext cx="5257800" cy="3994150"/>
          </a:xfrm>
          <a:prstGeom prst="rect">
            <a:avLst/>
          </a:prstGeom>
          <a:noFill/>
          <a:effectLst>
            <a:outerShdw blurRad="50800" dist="203200" dir="2700000" algn="ctr" rotWithShape="0">
              <a:srgbClr val="000000">
                <a:alpha val="43000"/>
              </a:srgbClr>
            </a:outerShdw>
          </a:effectLst>
        </p:spPr>
      </p:pic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16200000" flipH="1">
            <a:off x="5220494" y="2323306"/>
            <a:ext cx="381000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3733800" y="1447800"/>
            <a:ext cx="3657600" cy="70788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113A86"/>
                </a:solidFill>
                <a:latin typeface="Calibri"/>
                <a:cs typeface="Calibri"/>
              </a:rPr>
              <a:t>The bar at the top of the screen is called the </a:t>
            </a:r>
            <a:r>
              <a:rPr lang="en-US" sz="2000" b="1" dirty="0">
                <a:solidFill>
                  <a:srgbClr val="113A86"/>
                </a:solidFill>
                <a:latin typeface="Calibri"/>
                <a:cs typeface="Calibri"/>
              </a:rPr>
              <a:t>title bar</a:t>
            </a:r>
            <a:r>
              <a:rPr lang="en-US" sz="2000" dirty="0">
                <a:solidFill>
                  <a:srgbClr val="113A86"/>
                </a:solidFill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4"/>
          <p:cNvSpPr txBox="1">
            <a:spLocks noChangeArrowheads="1"/>
          </p:cNvSpPr>
          <p:nvPr/>
        </p:nvSpPr>
        <p:spPr bwMode="auto">
          <a:xfrm>
            <a:off x="1905000" y="304800"/>
            <a:ext cx="5654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Lesson 1: Create a Document</a:t>
            </a:r>
          </a:p>
        </p:txBody>
      </p:sp>
      <p:pic>
        <p:nvPicPr>
          <p:cNvPr id="24577" name="Picture 1" descr="C:\Documents and Settings\Compaq_Administrator\Desktop\Picture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5257800" cy="3994150"/>
          </a:xfrm>
          <a:prstGeom prst="rect">
            <a:avLst/>
          </a:prstGeom>
          <a:noFill/>
          <a:effectLst>
            <a:outerShdw blurRad="50800" dist="203200" dir="2700000" algn="ctr" rotWithShape="0">
              <a:srgbClr val="000000">
                <a:alpha val="43000"/>
              </a:srgbClr>
            </a:outerShdw>
          </a:effectLst>
        </p:spPr>
      </p:pic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371600" y="5257800"/>
            <a:ext cx="2895600" cy="1447800"/>
            <a:chOff x="1371600" y="5257802"/>
            <a:chExt cx="2895600" cy="1447798"/>
          </a:xfrm>
        </p:grpSpPr>
        <p:sp>
          <p:nvSpPr>
            <p:cNvPr id="9" name="TextBox 8"/>
            <p:cNvSpPr txBox="1"/>
            <p:nvPr/>
          </p:nvSpPr>
          <p:spPr>
            <a:xfrm>
              <a:off x="1371600" y="5689937"/>
              <a:ext cx="2895600" cy="1015663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The </a:t>
              </a:r>
              <a:r>
                <a:rPr lang="en-US" sz="2000" b="1" dirty="0">
                  <a:solidFill>
                    <a:srgbClr val="113A86"/>
                  </a:solidFill>
                  <a:latin typeface="Calibri" pitchFamily="34" charset="0"/>
                </a:rPr>
                <a:t>status bar</a:t>
              </a: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 displays the current page and total page count.</a:t>
              </a:r>
            </a:p>
          </p:txBody>
        </p:sp>
        <p:cxnSp>
          <p:nvCxnSpPr>
            <p:cNvPr id="27661" name="Straight Arrow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1372396" y="5485606"/>
              <a:ext cx="457198" cy="159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437188" y="1981200"/>
            <a:ext cx="3021012" cy="3124200"/>
            <a:chOff x="5334000" y="1950720"/>
            <a:chExt cx="2944368" cy="3078480"/>
          </a:xfrm>
        </p:grpSpPr>
        <p:cxnSp>
          <p:nvCxnSpPr>
            <p:cNvPr id="27653" name="Straight Arrow Connector 5"/>
            <p:cNvCxnSpPr>
              <a:cxnSpLocks noChangeShapeType="1"/>
            </p:cNvCxnSpPr>
            <p:nvPr/>
          </p:nvCxnSpPr>
          <p:spPr bwMode="auto">
            <a:xfrm rot="10800000" flipV="1">
              <a:off x="6096000" y="3256984"/>
              <a:ext cx="533400" cy="324415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7654" name="Straight Arrow Connector 12"/>
            <p:cNvCxnSpPr>
              <a:cxnSpLocks noChangeShapeType="1"/>
            </p:cNvCxnSpPr>
            <p:nvPr/>
          </p:nvCxnSpPr>
          <p:spPr bwMode="auto">
            <a:xfrm rot="5400000">
              <a:off x="5247992" y="3495392"/>
              <a:ext cx="1619816" cy="144780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8" name="TextBox 7"/>
            <p:cNvSpPr txBox="1"/>
            <p:nvPr/>
          </p:nvSpPr>
          <p:spPr bwMode="auto">
            <a:xfrm>
              <a:off x="6629400" y="2133600"/>
              <a:ext cx="1447800" cy="2246769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113A86"/>
                  </a:solidFill>
                  <a:latin typeface="Calibri" pitchFamily="34" charset="0"/>
                </a:rPr>
                <a:t>Scroll bars </a:t>
              </a:r>
              <a:r>
                <a:rPr lang="en-US" sz="2000" dirty="0">
                  <a:solidFill>
                    <a:srgbClr val="113A86"/>
                  </a:solidFill>
                  <a:latin typeface="Calibri" pitchFamily="34" charset="0"/>
                </a:rPr>
                <a:t>move a document up and down or left and right on the screen. 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4"/>
          <p:cNvSpPr txBox="1">
            <a:spLocks noChangeArrowheads="1"/>
          </p:cNvSpPr>
          <p:nvPr/>
        </p:nvSpPr>
        <p:spPr bwMode="auto">
          <a:xfrm>
            <a:off x="1905000" y="304800"/>
            <a:ext cx="5654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Lesson 1: Create a Document</a:t>
            </a: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971800"/>
            <a:ext cx="7391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203200" dir="2700000" algn="ctr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495800" y="1295400"/>
            <a:ext cx="3200400" cy="1015663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113A86"/>
                </a:solidFill>
                <a:latin typeface="Calibri" pitchFamily="34" charset="0"/>
              </a:rPr>
              <a:t>The </a:t>
            </a:r>
            <a:r>
              <a:rPr lang="en-US" sz="2000" b="1" dirty="0">
                <a:solidFill>
                  <a:srgbClr val="113A86"/>
                </a:solidFill>
                <a:latin typeface="Calibri" pitchFamily="34" charset="0"/>
              </a:rPr>
              <a:t>Ribbon</a:t>
            </a:r>
            <a:r>
              <a:rPr lang="en-US" sz="2000" dirty="0">
                <a:solidFill>
                  <a:srgbClr val="113A86"/>
                </a:solidFill>
                <a:latin typeface="Calibri" pitchFamily="34" charset="0"/>
              </a:rPr>
              <a:t> is a panel that organizes commands into tabs and groups.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724400"/>
            <a:ext cx="3733800" cy="132343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113A86"/>
                </a:solidFill>
                <a:latin typeface="Calibri" pitchFamily="34" charset="0"/>
              </a:rPr>
              <a:t>The Ribbon is designed to help you quickly find a </a:t>
            </a:r>
            <a:r>
              <a:rPr lang="en-US" sz="2000" b="1" dirty="0">
                <a:solidFill>
                  <a:srgbClr val="113A86"/>
                </a:solidFill>
                <a:latin typeface="Calibri" pitchFamily="34" charset="0"/>
              </a:rPr>
              <a:t>button</a:t>
            </a:r>
            <a:r>
              <a:rPr lang="en-US" sz="2000" dirty="0">
                <a:solidFill>
                  <a:srgbClr val="113A86"/>
                </a:solidFill>
                <a:latin typeface="Calibri" pitchFamily="34" charset="0"/>
              </a:rPr>
              <a:t>, which is a small icon that can be clicked to perform various tasks.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477000" y="4038600"/>
            <a:ext cx="1219200" cy="1208088"/>
            <a:chOff x="6477000" y="4038600"/>
            <a:chExt cx="1219200" cy="1207532"/>
          </a:xfrm>
        </p:grpSpPr>
        <p:cxnSp>
          <p:nvCxnSpPr>
            <p:cNvPr id="29716" name="Straight Arrow Connector 6"/>
            <p:cNvCxnSpPr>
              <a:cxnSpLocks noChangeShapeType="1"/>
            </p:cNvCxnSpPr>
            <p:nvPr/>
          </p:nvCxnSpPr>
          <p:spPr bwMode="auto">
            <a:xfrm rot="16200000" flipV="1">
              <a:off x="6324600" y="4267200"/>
              <a:ext cx="838200" cy="38100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23" name="TextBox 22"/>
            <p:cNvSpPr txBox="1"/>
            <p:nvPr/>
          </p:nvSpPr>
          <p:spPr>
            <a:xfrm>
              <a:off x="6477000" y="4876800"/>
              <a:ext cx="1219200" cy="369332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113A86"/>
                  </a:solidFill>
                  <a:latin typeface="Calibri" pitchFamily="34" charset="0"/>
                </a:rPr>
                <a:t>Group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971800" y="2286000"/>
            <a:ext cx="1143000" cy="1373188"/>
            <a:chOff x="2971800" y="2286000"/>
            <a:chExt cx="1143000" cy="1372394"/>
          </a:xfrm>
        </p:grpSpPr>
        <p:cxnSp>
          <p:nvCxnSpPr>
            <p:cNvPr id="29712" name="Straight Arrow Connector 16"/>
            <p:cNvCxnSpPr>
              <a:cxnSpLocks noChangeShapeType="1"/>
            </p:cNvCxnSpPr>
            <p:nvPr/>
          </p:nvCxnSpPr>
          <p:spPr bwMode="auto">
            <a:xfrm rot="5400000">
              <a:off x="2971800" y="3124200"/>
              <a:ext cx="1066800" cy="158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24" name="TextBox 23"/>
            <p:cNvSpPr txBox="1"/>
            <p:nvPr/>
          </p:nvSpPr>
          <p:spPr>
            <a:xfrm>
              <a:off x="2971800" y="2286000"/>
              <a:ext cx="1143000" cy="369332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113A86"/>
                  </a:solidFill>
                  <a:latin typeface="Calibri" pitchFamily="34" charset="0"/>
                </a:rPr>
                <a:t>Button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447800" y="2057400"/>
            <a:ext cx="838200" cy="1162050"/>
            <a:chOff x="1447800" y="2057400"/>
            <a:chExt cx="838200" cy="1162614"/>
          </a:xfrm>
        </p:grpSpPr>
        <p:cxnSp>
          <p:nvCxnSpPr>
            <p:cNvPr id="29708" name="Straight Arrow Connector 5"/>
            <p:cNvCxnSpPr>
              <a:cxnSpLocks noChangeShapeType="1"/>
            </p:cNvCxnSpPr>
            <p:nvPr/>
          </p:nvCxnSpPr>
          <p:spPr bwMode="auto">
            <a:xfrm rot="5400000">
              <a:off x="1285593" y="2676807"/>
              <a:ext cx="781615" cy="30480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25" name="TextBox 24"/>
            <p:cNvSpPr txBox="1"/>
            <p:nvPr/>
          </p:nvSpPr>
          <p:spPr>
            <a:xfrm>
              <a:off x="1447800" y="2057400"/>
              <a:ext cx="838200" cy="369332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113A86"/>
                  </a:solidFill>
                  <a:latin typeface="Calibri" pitchFamily="34" charset="0"/>
                </a:rPr>
                <a:t>Tab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4"/>
          <p:cNvSpPr txBox="1">
            <a:spLocks noChangeArrowheads="1"/>
          </p:cNvSpPr>
          <p:nvPr/>
        </p:nvSpPr>
        <p:spPr bwMode="auto">
          <a:xfrm>
            <a:off x="1905000" y="304800"/>
            <a:ext cx="5654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Lesson 1: Create a Document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276600"/>
            <a:ext cx="53308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203200" dir="2700000" algn="ctr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19400" y="1600200"/>
            <a:ext cx="3505200" cy="132343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113A86"/>
                </a:solidFill>
                <a:latin typeface="Calibri" pitchFamily="34" charset="0"/>
              </a:rPr>
              <a:t>The </a:t>
            </a:r>
            <a:r>
              <a:rPr lang="en-US" sz="2000" b="1" dirty="0">
                <a:solidFill>
                  <a:srgbClr val="113A86"/>
                </a:solidFill>
                <a:latin typeface="Calibri" pitchFamily="34" charset="0"/>
              </a:rPr>
              <a:t>Quick Access Toolbar </a:t>
            </a:r>
            <a:r>
              <a:rPr lang="en-US" sz="2000" dirty="0">
                <a:solidFill>
                  <a:srgbClr val="113A86"/>
                </a:solidFill>
                <a:latin typeface="Calibri" pitchFamily="34" charset="0"/>
              </a:rPr>
              <a:t>is a customizable toolbar for easy access to your most commonly used command buttons.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188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Flash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IdeaWork Studios,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 Schwartz</dc:creator>
  <cp:lastModifiedBy>LJHSTeacher</cp:lastModifiedBy>
  <cp:revision>191</cp:revision>
  <cp:lastPrinted>2008-04-04T15:29:04Z</cp:lastPrinted>
  <dcterms:created xsi:type="dcterms:W3CDTF">2008-04-06T21:26:36Z</dcterms:created>
  <dcterms:modified xsi:type="dcterms:W3CDTF">2013-09-12T18:37:11Z</dcterms:modified>
</cp:coreProperties>
</file>